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7"/>
  </p:handoutMasterIdLst>
  <p:sldIdLst>
    <p:sldId id="11089662" r:id="rId3"/>
    <p:sldId id="11089762" r:id="rId5"/>
    <p:sldId id="11089751" r:id="rId6"/>
    <p:sldId id="11089769" r:id="rId7"/>
    <p:sldId id="11089737" r:id="rId8"/>
    <p:sldId id="11089739" r:id="rId9"/>
    <p:sldId id="11089741" r:id="rId10"/>
    <p:sldId id="11089764" r:id="rId11"/>
    <p:sldId id="11089765" r:id="rId12"/>
    <p:sldId id="11089768" r:id="rId13"/>
    <p:sldId id="11089766" r:id="rId14"/>
    <p:sldId id="11089744" r:id="rId15"/>
    <p:sldId id="11089774" r:id="rId16"/>
    <p:sldId id="11089757" r:id="rId17"/>
    <p:sldId id="11089758" r:id="rId18"/>
    <p:sldId id="11089759" r:id="rId19"/>
    <p:sldId id="11089777" r:id="rId20"/>
    <p:sldId id="11089761" r:id="rId21"/>
    <p:sldId id="11089771" r:id="rId22"/>
    <p:sldId id="11089778" r:id="rId23"/>
    <p:sldId id="11089779" r:id="rId24"/>
    <p:sldId id="11089772" r:id="rId25"/>
    <p:sldId id="11089680" r:id="rId26"/>
  </p:sldIdLst>
  <p:sldSz cx="12192000" cy="6858000"/>
  <p:notesSz cx="6858000" cy="9144000"/>
  <p:embeddedFontLst>
    <p:embeddedFont>
      <p:font typeface="思源黑体 CN Light" panose="020B0300000000000000" pitchFamily="34" charset="-122"/>
      <p:regular r:id="rId31"/>
    </p:embeddedFont>
    <p:embeddedFont>
      <p:font typeface="思源宋体 CN Heavy" panose="02020900000000000000" pitchFamily="18" charset="-122"/>
      <p:bold r:id="rId32"/>
    </p:embeddedFont>
    <p:embeddedFont>
      <p:font typeface="微软雅黑" panose="020B0503020204020204" charset="-122"/>
      <p:regular r:id="rId33"/>
    </p:embeddedFont>
    <p:embeddedFont>
      <p:font typeface="等线 Light" panose="02010600030101010101" charset="-122"/>
      <p:regular r:id="rId34"/>
    </p:embeddedFont>
    <p:embeddedFont>
      <p:font typeface="等线" panose="02010600030101010101" charset="-122"/>
      <p:regular r:id="rId35"/>
    </p:embeddedFont>
    <p:embeddedFont>
      <p:font typeface="Calibri" panose="020F0502020204030204" charset="0"/>
      <p:regular r:id="rId36"/>
      <p:bold r:id="rId37"/>
      <p:italic r:id="rId38"/>
      <p:boldItalic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004CEF"/>
    <a:srgbClr val="001DBC"/>
    <a:srgbClr val="9F5020"/>
    <a:srgbClr val="F6B988"/>
    <a:srgbClr val="B26A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3" d="100"/>
          <a:sy n="93" d="100"/>
        </p:scale>
        <p:origin x="114" y="312"/>
      </p:cViewPr>
      <p:guideLst>
        <p:guide orient="horz" pos="2194"/>
        <p:guide pos="388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28.xml"/><Relationship Id="rId4" Type="http://schemas.openxmlformats.org/officeDocument/2006/relationships/notesMaster" Target="notesMasters/notesMaster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defRPr>
            </a:lvl1pPr>
          </a:lstStyle>
          <a:p>
            <a:fld id="{CBD02072-5F30-4237-AC29-D8B20B89CD6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defRPr>
            </a:lvl1pPr>
          </a:lstStyle>
          <a:p>
            <a:fld id="{6BC5141E-35EE-4A4E-ABB0-102D93136CC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en-US"/>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11CA5D9-3A8E-4526-AFEC-C8E0E4D324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DD492-1E4A-4654-8925-A87106418F9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fld id="{E11CA5D9-3A8E-4526-AFEC-C8E0E4D324B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fld id="{3E2DD492-1E4A-4654-8925-A87106418F9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2" Type="http://schemas.openxmlformats.org/officeDocument/2006/relationships/notesSlide" Target="../notesSlides/notesSlide2.xml"/><Relationship Id="rId21" Type="http://schemas.openxmlformats.org/officeDocument/2006/relationships/slideLayout" Target="../slideLayouts/slideLayout2.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1" Type="http://schemas.openxmlformats.org/officeDocument/2006/relationships/slideLayout" Target="../slideLayouts/slideLayout2.xml"/><Relationship Id="rId10" Type="http://schemas.openxmlformats.org/officeDocument/2006/relationships/image" Target="../media/image17.png"/><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3.wmf"/><Relationship Id="rId1"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1631949"/>
            <a:ext cx="12192000" cy="359413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2" name="稻壳设计师康帅6"/>
          <p:cNvSpPr txBox="1"/>
          <p:nvPr/>
        </p:nvSpPr>
        <p:spPr>
          <a:xfrm>
            <a:off x="286385" y="3884295"/>
            <a:ext cx="11619230" cy="368300"/>
          </a:xfrm>
          <a:prstGeom prst="rect">
            <a:avLst/>
          </a:prstGeom>
          <a:noFill/>
        </p:spPr>
        <p:txBody>
          <a:bodyPr wrap="square" rtlCol="0">
            <a:spAutoFit/>
          </a:bodyPr>
          <a:lstStyle/>
          <a:p>
            <a:pPr algn="ctr"/>
            <a:r>
              <a:rPr kumimoji="0" lang="en-US" altLang="zh-CN" b="1" i="1" u="none" strike="noStrike" kern="1200" cap="none" spc="0" normalizeH="0" baseline="0" noProof="0" dirty="0">
                <a:ln>
                  <a:noFill/>
                </a:ln>
                <a:solidFill>
                  <a:prstClr val="white"/>
                </a:solidFill>
                <a:effectLst/>
                <a:uLnTx/>
                <a:uFillTx/>
                <a:latin typeface="Times New Roman" panose="02020603050405020304" charset="0"/>
                <a:ea typeface="思源宋体 CN Heavy" panose="02020900000000000000" pitchFamily="18" charset="-122"/>
                <a:cs typeface="Times New Roman" panose="02020603050405020304" charset="0"/>
              </a:rPr>
              <a:t>Yunchuan Xiang , Yingzhi Ye, Peng Feng,  Xiankai Pang,  Xiaofei Lan,  Qingquan Jiang,  Ningfeng Zhang and </a:t>
            </a:r>
            <a:r>
              <a:rPr lang="en-US" altLang="zh-CN" b="1" i="1" noProof="0" dirty="0">
                <a:ln>
                  <a:noFill/>
                </a:ln>
                <a:solidFill>
                  <a:prstClr val="white"/>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Hui Li</a:t>
            </a:r>
            <a:endParaRPr kumimoji="0" lang="en-US" altLang="zh-CN" b="1" i="1" u="none" strike="noStrike" kern="1200" cap="none" spc="0" normalizeH="0" baseline="0" noProof="0" dirty="0">
              <a:ln>
                <a:noFill/>
              </a:ln>
              <a:solidFill>
                <a:prstClr val="white"/>
              </a:solidFill>
              <a:effectLst/>
              <a:uLnTx/>
              <a:uFillTx/>
              <a:latin typeface="Times New Roman" panose="02020603050405020304" charset="0"/>
              <a:ea typeface="思源宋体 CN Heavy" panose="02020900000000000000" pitchFamily="18" charset="-122"/>
              <a:cs typeface="Times New Roman" panose="02020603050405020304" charset="0"/>
            </a:endParaRPr>
          </a:p>
        </p:txBody>
      </p:sp>
      <p:pic>
        <p:nvPicPr>
          <p:cNvPr id="3" name="图片 2"/>
          <p:cNvPicPr>
            <a:picLocks noChangeAspect="1"/>
          </p:cNvPicPr>
          <p:nvPr/>
        </p:nvPicPr>
        <p:blipFill>
          <a:blip r:embed="rId1"/>
          <a:stretch>
            <a:fillRect/>
          </a:stretch>
        </p:blipFill>
        <p:spPr>
          <a:xfrm>
            <a:off x="0" y="2291715"/>
            <a:ext cx="12192000" cy="12407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0"/>
            <a:ext cx="12192000" cy="589915"/>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3175"/>
            <a:ext cx="12192000" cy="586740"/>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Methods</a:t>
            </a:r>
            <a:r>
              <a:rPr lang="zh-CN" altLang="en-US"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Pipeline 3.1</a:t>
            </a:r>
            <a:r>
              <a:rPr lang="zh-CN" altLang="en-US"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sp>
        <p:nvSpPr>
          <p:cNvPr id="6" name="圆角矩形 5"/>
          <p:cNvSpPr/>
          <p:nvPr/>
        </p:nvSpPr>
        <p:spPr>
          <a:xfrm>
            <a:off x="3398520" y="643890"/>
            <a:ext cx="5507990" cy="476885"/>
          </a:xfrm>
          <a:prstGeom prst="roundRect">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solidFill>
                <a:latin typeface="Times New Roman" panose="02020603050405020304" charset="0"/>
                <a:cs typeface="Times New Roman" panose="02020603050405020304" charset="0"/>
                <a:sym typeface="+mn-ea"/>
              </a:rPr>
              <a:t>Content 3: Collect multi-band fluxes of 5BZCAT_err</a:t>
            </a:r>
            <a:endParaRPr lang="zh-CN" altLang="en-US"/>
          </a:p>
        </p:txBody>
      </p:sp>
      <p:grpSp>
        <p:nvGrpSpPr>
          <p:cNvPr id="3" name="组合 2"/>
          <p:cNvGrpSpPr/>
          <p:nvPr/>
        </p:nvGrpSpPr>
        <p:grpSpPr>
          <a:xfrm>
            <a:off x="4436745" y="1293653"/>
            <a:ext cx="3440430" cy="478077"/>
            <a:chOff x="3027" y="2690"/>
            <a:chExt cx="6610" cy="859"/>
          </a:xfrm>
        </p:grpSpPr>
        <p:sp>
          <p:nvSpPr>
            <p:cNvPr id="63" name="矩形 62"/>
            <p:cNvSpPr/>
            <p:nvPr/>
          </p:nvSpPr>
          <p:spPr>
            <a:xfrm>
              <a:off x="3027" y="2690"/>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3027" y="2779"/>
              <a:ext cx="6609" cy="385"/>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Extract source names from 5BZCAT_err</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70" name="组合 69"/>
          <p:cNvGrpSpPr/>
          <p:nvPr/>
        </p:nvGrpSpPr>
        <p:grpSpPr>
          <a:xfrm>
            <a:off x="4069715" y="1944370"/>
            <a:ext cx="4197350" cy="477520"/>
            <a:chOff x="10853" y="5069"/>
            <a:chExt cx="6610" cy="859"/>
          </a:xfrm>
        </p:grpSpPr>
        <p:sp>
          <p:nvSpPr>
            <p:cNvPr id="69" name="矩形 68"/>
            <p:cNvSpPr/>
            <p:nvPr/>
          </p:nvSpPr>
          <p:spPr>
            <a:xfrm>
              <a:off x="10853" y="5069"/>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nvSpPr>
          <p:spPr>
            <a:xfrm>
              <a:off x="10853" y="5258"/>
              <a:ext cx="6609" cy="552"/>
            </a:xfrm>
            <a:prstGeom prst="rect">
              <a:avLst/>
            </a:prstGeom>
            <a:noFill/>
          </p:spPr>
          <p:txBody>
            <a:bodyPr wrap="square" rtlCol="0">
              <a:spAutoFit/>
            </a:bodyPr>
            <a:p>
              <a:pPr algn="ctr"/>
              <a:r>
                <a:rPr lang="en-US" altLang="zh-CN" sz="1400" b="1">
                  <a:solidFill>
                    <a:schemeClr val="tx1"/>
                  </a:solidFill>
                  <a:latin typeface="Times New Roman" panose="02020603050405020304" charset="0"/>
                  <a:cs typeface="Times New Roman" panose="02020603050405020304" charset="0"/>
                </a:rPr>
                <a:t>Retrieve multi-wavelength fluxes using astroquery</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66" name="组合 65"/>
          <p:cNvGrpSpPr/>
          <p:nvPr/>
        </p:nvGrpSpPr>
        <p:grpSpPr>
          <a:xfrm>
            <a:off x="4435475" y="2821940"/>
            <a:ext cx="3435985" cy="474980"/>
            <a:chOff x="10588" y="3257"/>
            <a:chExt cx="6610" cy="858"/>
          </a:xfrm>
        </p:grpSpPr>
        <p:sp>
          <p:nvSpPr>
            <p:cNvPr id="64" name="矩形 63"/>
            <p:cNvSpPr/>
            <p:nvPr/>
          </p:nvSpPr>
          <p:spPr>
            <a:xfrm>
              <a:off x="10588" y="3257"/>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文本框 47"/>
            <p:cNvSpPr txBox="1"/>
            <p:nvPr/>
          </p:nvSpPr>
          <p:spPr>
            <a:xfrm>
              <a:off x="10590" y="3408"/>
              <a:ext cx="6609" cy="385"/>
            </a:xfrm>
            <a:prstGeom prst="rect">
              <a:avLst/>
            </a:prstGeom>
            <a:noFill/>
          </p:spPr>
          <p:txBody>
            <a:bodyPr wrap="square" rtlCol="0">
              <a:noAutofit/>
            </a:bodyPr>
            <a:p>
              <a:pPr algn="ctr"/>
              <a:r>
                <a:rPr lang="en-US" altLang="zh-CN" sz="1400" b="1">
                  <a:solidFill>
                    <a:schemeClr val="tx1"/>
                  </a:solidFill>
                  <a:latin typeface="Times New Roman" panose="02020603050405020304" charset="0"/>
                  <a:cs typeface="Times New Roman" panose="02020603050405020304" charset="0"/>
                </a:rPr>
                <a:t>Identify sources with available flux data</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52" name="组合 51"/>
          <p:cNvGrpSpPr/>
          <p:nvPr/>
        </p:nvGrpSpPr>
        <p:grpSpPr>
          <a:xfrm>
            <a:off x="3859530" y="5831205"/>
            <a:ext cx="4586605" cy="812800"/>
            <a:chOff x="2182" y="4120"/>
            <a:chExt cx="4426" cy="1280"/>
          </a:xfrm>
        </p:grpSpPr>
        <p:sp>
          <p:nvSpPr>
            <p:cNvPr id="53" name="圆角矩形 52"/>
            <p:cNvSpPr/>
            <p:nvPr/>
          </p:nvSpPr>
          <p:spPr>
            <a:xfrm>
              <a:off x="2182" y="4120"/>
              <a:ext cx="4426" cy="1280"/>
            </a:xfrm>
            <a:prstGeom prst="roundRect">
              <a:avLst/>
            </a:prstGeom>
            <a:solidFill>
              <a:srgbClr val="004CEF"/>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文本框 53"/>
            <p:cNvSpPr txBox="1"/>
            <p:nvPr/>
          </p:nvSpPr>
          <p:spPr>
            <a:xfrm>
              <a:off x="2182" y="4458"/>
              <a:ext cx="4425" cy="613"/>
            </a:xfrm>
            <a:prstGeom prst="rect">
              <a:avLst/>
            </a:prstGeom>
            <a:noFill/>
          </p:spPr>
          <p:txBody>
            <a:bodyPr wrap="square" rtlCol="0">
              <a:noAutofit/>
            </a:bodyPr>
            <a:p>
              <a:pPr algn="ctr"/>
              <a:r>
                <a:rPr lang="en-US" altLang="zh-CN" b="1">
                  <a:solidFill>
                    <a:schemeClr val="bg1"/>
                  </a:solidFill>
                  <a:latin typeface="Times New Roman" panose="02020603050405020304" charset="0"/>
                  <a:cs typeface="Times New Roman" panose="02020603050405020304" charset="0"/>
                </a:rPr>
                <a:t>Complete the collection of multi-band fluxes</a:t>
              </a:r>
              <a:endParaRPr lang="en-US" altLang="zh-CN" b="1">
                <a:solidFill>
                  <a:schemeClr val="bg1"/>
                </a:solidFill>
                <a:latin typeface="Times New Roman" panose="02020603050405020304" charset="0"/>
                <a:cs typeface="Times New Roman" panose="02020603050405020304" charset="0"/>
              </a:endParaRPr>
            </a:p>
          </p:txBody>
        </p:sp>
      </p:grpSp>
      <p:grpSp>
        <p:nvGrpSpPr>
          <p:cNvPr id="27" name="组合 26"/>
          <p:cNvGrpSpPr/>
          <p:nvPr/>
        </p:nvGrpSpPr>
        <p:grpSpPr>
          <a:xfrm>
            <a:off x="3822065" y="5363210"/>
            <a:ext cx="4679315" cy="467360"/>
            <a:chOff x="6018" y="8481"/>
            <a:chExt cx="7369" cy="736"/>
          </a:xfrm>
        </p:grpSpPr>
        <p:cxnSp>
          <p:nvCxnSpPr>
            <p:cNvPr id="85" name="肘形连接符 84"/>
            <p:cNvCxnSpPr/>
            <p:nvPr/>
          </p:nvCxnSpPr>
          <p:spPr>
            <a:xfrm rot="5400000">
              <a:off x="11177" y="7007"/>
              <a:ext cx="737" cy="3685"/>
            </a:xfrm>
            <a:prstGeom prst="bentConnector3">
              <a:avLst>
                <a:gd name="adj1" fmla="val 50062"/>
              </a:avLst>
            </a:prstGeom>
            <a:ln w="5080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86" name="肘形连接符 85"/>
            <p:cNvCxnSpPr/>
            <p:nvPr/>
          </p:nvCxnSpPr>
          <p:spPr>
            <a:xfrm rot="5400000" flipV="1">
              <a:off x="7492" y="7007"/>
              <a:ext cx="737" cy="3685"/>
            </a:xfrm>
            <a:prstGeom prst="bentConnector3">
              <a:avLst>
                <a:gd name="adj1" fmla="val 50018"/>
              </a:avLst>
            </a:prstGeom>
            <a:ln w="5080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grpSp>
      <p:sp>
        <p:nvSpPr>
          <p:cNvPr id="96" name="下箭头 95"/>
          <p:cNvSpPr/>
          <p:nvPr/>
        </p:nvSpPr>
        <p:spPr>
          <a:xfrm>
            <a:off x="6061710" y="1120775"/>
            <a:ext cx="144145" cy="17272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9" name="下箭头 98"/>
          <p:cNvSpPr/>
          <p:nvPr/>
        </p:nvSpPr>
        <p:spPr>
          <a:xfrm>
            <a:off x="6061710" y="2423795"/>
            <a:ext cx="144145" cy="400685"/>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7" name="组合 16"/>
          <p:cNvGrpSpPr/>
          <p:nvPr/>
        </p:nvGrpSpPr>
        <p:grpSpPr>
          <a:xfrm>
            <a:off x="3029585" y="4873625"/>
            <a:ext cx="1602105" cy="473710"/>
            <a:chOff x="7970" y="-1875"/>
            <a:chExt cx="5525" cy="1279"/>
          </a:xfrm>
        </p:grpSpPr>
        <p:sp>
          <p:nvSpPr>
            <p:cNvPr id="18" name="矩形 17"/>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7971" y="-1749"/>
              <a:ext cx="5524" cy="573"/>
            </a:xfrm>
            <a:prstGeom prst="rect">
              <a:avLst/>
            </a:prstGeom>
            <a:noFill/>
          </p:spPr>
          <p:txBody>
            <a:bodyPr wrap="square" rtlCol="0">
              <a:noAutofit/>
            </a:bodyPr>
            <a:p>
              <a:pPr algn="ctr"/>
              <a:r>
                <a:rPr lang="en-US" b="1">
                  <a:latin typeface="Times New Roman" panose="02020603050405020304" charset="0"/>
                  <a:cs typeface="Times New Roman" panose="02020603050405020304" charset="0"/>
                  <a:sym typeface="+mn-ea"/>
                </a:rPr>
                <a:t>BZB</a:t>
              </a:r>
              <a:endParaRPr lang="en-US" b="1">
                <a:solidFill>
                  <a:schemeClr val="tx1"/>
                </a:solidFill>
                <a:latin typeface="Times New Roman" panose="02020603050405020304" charset="0"/>
                <a:cs typeface="Times New Roman" panose="02020603050405020304" charset="0"/>
                <a:sym typeface="+mn-ea"/>
              </a:endParaRPr>
            </a:p>
          </p:txBody>
        </p:sp>
      </p:grpSp>
      <p:grpSp>
        <p:nvGrpSpPr>
          <p:cNvPr id="8" name="组合 7"/>
          <p:cNvGrpSpPr/>
          <p:nvPr/>
        </p:nvGrpSpPr>
        <p:grpSpPr>
          <a:xfrm>
            <a:off x="4552315" y="3470910"/>
            <a:ext cx="3157855" cy="474980"/>
            <a:chOff x="10588" y="3257"/>
            <a:chExt cx="6610" cy="858"/>
          </a:xfrm>
        </p:grpSpPr>
        <p:sp>
          <p:nvSpPr>
            <p:cNvPr id="9" name="矩形 8"/>
            <p:cNvSpPr/>
            <p:nvPr/>
          </p:nvSpPr>
          <p:spPr>
            <a:xfrm>
              <a:off x="10588" y="3257"/>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10590" y="3408"/>
              <a:ext cx="6609" cy="385"/>
            </a:xfrm>
            <a:prstGeom prst="rect">
              <a:avLst/>
            </a:prstGeom>
            <a:noFill/>
          </p:spPr>
          <p:txBody>
            <a:bodyPr wrap="square" rtlCol="0">
              <a:noAutofit/>
            </a:bodyPr>
            <a:p>
              <a:pPr algn="ctr"/>
              <a:r>
                <a:rPr lang="en-US" altLang="zh-CN" sz="1400" b="1">
                  <a:solidFill>
                    <a:schemeClr val="tx1"/>
                  </a:solidFill>
                  <a:latin typeface="Times New Roman" panose="02020603050405020304" charset="0"/>
                  <a:cs typeface="Times New Roman" panose="02020603050405020304" charset="0"/>
                </a:rPr>
                <a:t>Standardize data formats and units</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12" name="组合 11"/>
          <p:cNvGrpSpPr/>
          <p:nvPr/>
        </p:nvGrpSpPr>
        <p:grpSpPr>
          <a:xfrm>
            <a:off x="4573270" y="4120515"/>
            <a:ext cx="3158490" cy="474980"/>
            <a:chOff x="10588" y="3257"/>
            <a:chExt cx="6610" cy="858"/>
          </a:xfrm>
        </p:grpSpPr>
        <p:sp>
          <p:nvSpPr>
            <p:cNvPr id="13" name="矩形 12"/>
            <p:cNvSpPr/>
            <p:nvPr/>
          </p:nvSpPr>
          <p:spPr>
            <a:xfrm>
              <a:off x="10588" y="3257"/>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10590" y="3408"/>
              <a:ext cx="6609" cy="385"/>
            </a:xfrm>
            <a:prstGeom prst="rect">
              <a:avLst/>
            </a:prstGeom>
            <a:noFill/>
          </p:spPr>
          <p:txBody>
            <a:bodyPr wrap="square" rtlCol="0">
              <a:noAutofit/>
            </a:bodyPr>
            <a:p>
              <a:pPr algn="ctr"/>
              <a:r>
                <a:rPr lang="en-US" altLang="zh-CN" sz="1400" b="1">
                  <a:solidFill>
                    <a:schemeClr val="tx1"/>
                  </a:solidFill>
                  <a:latin typeface="Times New Roman" panose="02020603050405020304" charset="0"/>
                  <a:cs typeface="Times New Roman" panose="02020603050405020304" charset="0"/>
                </a:rPr>
                <a:t>Classify flux data in each waveband</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15" name="组合 14"/>
          <p:cNvGrpSpPr/>
          <p:nvPr/>
        </p:nvGrpSpPr>
        <p:grpSpPr>
          <a:xfrm>
            <a:off x="8444865" y="2840355"/>
            <a:ext cx="2944495" cy="474980"/>
            <a:chOff x="10588" y="3257"/>
            <a:chExt cx="6610" cy="858"/>
          </a:xfrm>
        </p:grpSpPr>
        <p:sp>
          <p:nvSpPr>
            <p:cNvPr id="16" name="矩形 15"/>
            <p:cNvSpPr/>
            <p:nvPr/>
          </p:nvSpPr>
          <p:spPr>
            <a:xfrm>
              <a:off x="10588" y="3257"/>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nvSpPr>
          <p:spPr>
            <a:xfrm>
              <a:off x="10590" y="3408"/>
              <a:ext cx="6609" cy="385"/>
            </a:xfrm>
            <a:prstGeom prst="rect">
              <a:avLst/>
            </a:prstGeom>
            <a:noFill/>
          </p:spPr>
          <p:txBody>
            <a:bodyPr wrap="square" rtlCol="0">
              <a:noAutofit/>
            </a:bodyPr>
            <a:p>
              <a:pPr algn="ctr"/>
              <a:r>
                <a:rPr lang="en-US" altLang="zh-CN" sz="1400" b="1">
                  <a:solidFill>
                    <a:schemeClr val="tx1"/>
                  </a:solidFill>
                  <a:latin typeface="Times New Roman" panose="02020603050405020304" charset="0"/>
                  <a:cs typeface="Times New Roman" panose="02020603050405020304" charset="0"/>
                </a:rPr>
                <a:t>Re-screen sources without flux data</a:t>
              </a:r>
              <a:endParaRPr lang="en-US" altLang="zh-CN" sz="1400" b="1">
                <a:solidFill>
                  <a:schemeClr val="tx1"/>
                </a:solidFill>
                <a:latin typeface="Times New Roman" panose="02020603050405020304" charset="0"/>
                <a:cs typeface="Times New Roman" panose="02020603050405020304" charset="0"/>
              </a:endParaRPr>
            </a:p>
          </p:txBody>
        </p:sp>
      </p:grpSp>
      <p:sp>
        <p:nvSpPr>
          <p:cNvPr id="28" name="下箭头 27"/>
          <p:cNvSpPr/>
          <p:nvPr/>
        </p:nvSpPr>
        <p:spPr>
          <a:xfrm>
            <a:off x="6061710" y="1764665"/>
            <a:ext cx="144145" cy="17272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下箭头 28"/>
          <p:cNvSpPr/>
          <p:nvPr/>
        </p:nvSpPr>
        <p:spPr>
          <a:xfrm>
            <a:off x="6061710" y="3296920"/>
            <a:ext cx="144145" cy="17272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下箭头 29"/>
          <p:cNvSpPr/>
          <p:nvPr/>
        </p:nvSpPr>
        <p:spPr>
          <a:xfrm>
            <a:off x="6061710" y="3942080"/>
            <a:ext cx="144145" cy="17272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2" name="组合 31"/>
          <p:cNvGrpSpPr/>
          <p:nvPr/>
        </p:nvGrpSpPr>
        <p:grpSpPr>
          <a:xfrm>
            <a:off x="3821430" y="4627880"/>
            <a:ext cx="4680000" cy="252000"/>
            <a:chOff x="6327" y="2758"/>
            <a:chExt cx="6575" cy="396"/>
          </a:xfrm>
        </p:grpSpPr>
        <p:cxnSp>
          <p:nvCxnSpPr>
            <p:cNvPr id="31" name="肘形连接符 30"/>
            <p:cNvCxnSpPr/>
            <p:nvPr/>
          </p:nvCxnSpPr>
          <p:spPr>
            <a:xfrm rot="5400000" flipV="1">
              <a:off x="11060" y="1312"/>
              <a:ext cx="397" cy="3288"/>
            </a:xfrm>
            <a:prstGeom prst="bentConnector3">
              <a:avLst>
                <a:gd name="adj1" fmla="val 50018"/>
              </a:avLst>
            </a:prstGeom>
            <a:ln w="444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34" name="肘形连接符 33"/>
            <p:cNvCxnSpPr/>
            <p:nvPr/>
          </p:nvCxnSpPr>
          <p:spPr>
            <a:xfrm rot="5400000">
              <a:off x="7773" y="1312"/>
              <a:ext cx="397" cy="3288"/>
            </a:xfrm>
            <a:prstGeom prst="bentConnector3">
              <a:avLst>
                <a:gd name="adj1" fmla="val 50121"/>
              </a:avLst>
            </a:prstGeom>
            <a:ln w="444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grpSp>
      <p:sp>
        <p:nvSpPr>
          <p:cNvPr id="35" name="直角上箭头 34"/>
          <p:cNvSpPr/>
          <p:nvPr/>
        </p:nvSpPr>
        <p:spPr>
          <a:xfrm flipV="1">
            <a:off x="6163945" y="2545715"/>
            <a:ext cx="3924300" cy="294640"/>
          </a:xfrm>
          <a:prstGeom prst="bentUpArrow">
            <a:avLst>
              <a:gd name="adj1" fmla="val 25000"/>
              <a:gd name="adj2" fmla="val 34482"/>
              <a:gd name="adj3" fmla="val 40301"/>
            </a:avLst>
          </a:prstGeom>
          <a:ln w="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直角上箭头 35"/>
          <p:cNvSpPr/>
          <p:nvPr/>
        </p:nvSpPr>
        <p:spPr>
          <a:xfrm rot="16200000">
            <a:off x="8977630" y="1426845"/>
            <a:ext cx="720090" cy="2107565"/>
          </a:xfrm>
          <a:prstGeom prst="bentUpArrow">
            <a:avLst>
              <a:gd name="adj1" fmla="val 9432"/>
              <a:gd name="adj2" fmla="val 13763"/>
              <a:gd name="adj3" fmla="val 19939"/>
            </a:avLst>
          </a:prstGeom>
          <a:ln>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a:off x="7732395" y="4853940"/>
            <a:ext cx="1602105" cy="473710"/>
            <a:chOff x="7970" y="-1875"/>
            <a:chExt cx="5525" cy="1279"/>
          </a:xfrm>
        </p:grpSpPr>
        <p:sp>
          <p:nvSpPr>
            <p:cNvPr id="5" name="矩形 4"/>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7971" y="-1749"/>
              <a:ext cx="5524" cy="573"/>
            </a:xfrm>
            <a:prstGeom prst="rect">
              <a:avLst/>
            </a:prstGeom>
            <a:noFill/>
          </p:spPr>
          <p:txBody>
            <a:bodyPr wrap="square" rtlCol="0">
              <a:noAutofit/>
            </a:bodyPr>
            <a:p>
              <a:pPr algn="ctr"/>
              <a:r>
                <a:rPr lang="en-US" b="1">
                  <a:latin typeface="Times New Roman" panose="02020603050405020304" charset="0"/>
                  <a:cs typeface="Times New Roman" panose="02020603050405020304" charset="0"/>
                  <a:sym typeface="+mn-ea"/>
                </a:rPr>
                <a:t>BZQ</a:t>
              </a:r>
              <a:endParaRPr lang="en-US" b="1">
                <a:solidFill>
                  <a:schemeClr val="tx1"/>
                </a:solidFill>
                <a:latin typeface="Times New Roman" panose="02020603050405020304" charset="0"/>
                <a:cs typeface="Times New Roman" panose="02020603050405020304"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500"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nodeType="afterEffect">
                                  <p:stCondLst>
                                    <p:cond delay="0"/>
                                  </p:stCondLst>
                                  <p:childTnLst>
                                    <p:set>
                                      <p:cBhvr>
                                        <p:cTn id="11" dur="500" fill="hold">
                                          <p:stCondLst>
                                            <p:cond delay="0"/>
                                          </p:stCondLst>
                                        </p:cTn>
                                        <p:tgtEl>
                                          <p:spTgt spid="3"/>
                                        </p:tgtEl>
                                        <p:attrNameLst>
                                          <p:attrName>style.visibility</p:attrName>
                                        </p:attrNameLst>
                                      </p:cBhvr>
                                      <p:to>
                                        <p:strVal val="visible"/>
                                      </p:to>
                                    </p:set>
                                    <p:animEffect transition="in" filter="diamond(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2" nodeType="clickEffect">
                                  <p:stCondLst>
                                    <p:cond delay="0"/>
                                  </p:stCondLst>
                                  <p:childTnLst>
                                    <p:set>
                                      <p:cBhvr>
                                        <p:cTn id="16" dur="500"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8" presetClass="entr" presetSubtype="16" fill="hold" nodeType="afterEffect">
                                  <p:stCondLst>
                                    <p:cond delay="0"/>
                                  </p:stCondLst>
                                  <p:childTnLst>
                                    <p:set>
                                      <p:cBhvr>
                                        <p:cTn id="21" dur="500" fill="hold">
                                          <p:stCondLst>
                                            <p:cond delay="0"/>
                                          </p:stCondLst>
                                        </p:cTn>
                                        <p:tgtEl>
                                          <p:spTgt spid="70"/>
                                        </p:tgtEl>
                                        <p:attrNameLst>
                                          <p:attrName>style.visibility</p:attrName>
                                        </p:attrNameLst>
                                      </p:cBhvr>
                                      <p:to>
                                        <p:strVal val="visible"/>
                                      </p:to>
                                    </p:set>
                                    <p:animEffect transition="in" filter="diamond(in)">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2" nodeType="clickEffect">
                                  <p:stCondLst>
                                    <p:cond delay="0"/>
                                  </p:stCondLst>
                                  <p:childTnLst>
                                    <p:set>
                                      <p:cBhvr>
                                        <p:cTn id="26" dur="500" fill="hold">
                                          <p:stCondLst>
                                            <p:cond delay="0"/>
                                          </p:stCondLst>
                                        </p:cTn>
                                        <p:tgtEl>
                                          <p:spTgt spid="99"/>
                                        </p:tgtEl>
                                        <p:attrNameLst>
                                          <p:attrName>style.visibility</p:attrName>
                                        </p:attrNameLst>
                                      </p:cBhvr>
                                      <p:to>
                                        <p:strVal val="visible"/>
                                      </p:to>
                                    </p:set>
                                    <p:anim calcmode="lin" valueType="num">
                                      <p:cBhvr additive="base">
                                        <p:cTn id="27" dur="500" fill="hold"/>
                                        <p:tgtEl>
                                          <p:spTgt spid="99"/>
                                        </p:tgtEl>
                                        <p:attrNameLst>
                                          <p:attrName>ppt_x</p:attrName>
                                        </p:attrNameLst>
                                      </p:cBhvr>
                                      <p:tavLst>
                                        <p:tav tm="0">
                                          <p:val>
                                            <p:strVal val="#ppt_x"/>
                                          </p:val>
                                        </p:tav>
                                        <p:tav tm="100000">
                                          <p:val>
                                            <p:strVal val="#ppt_x"/>
                                          </p:val>
                                        </p:tav>
                                      </p:tavLst>
                                    </p:anim>
                                    <p:anim calcmode="lin" valueType="num">
                                      <p:cBhvr additive="base">
                                        <p:cTn id="28" dur="500" fill="hold"/>
                                        <p:tgtEl>
                                          <p:spTgt spid="9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8" presetClass="entr" presetSubtype="16" fill="hold" nodeType="afterEffect">
                                  <p:stCondLst>
                                    <p:cond delay="0"/>
                                  </p:stCondLst>
                                  <p:childTnLst>
                                    <p:set>
                                      <p:cBhvr>
                                        <p:cTn id="31" dur="500" fill="hold">
                                          <p:stCondLst>
                                            <p:cond delay="0"/>
                                          </p:stCondLst>
                                        </p:cTn>
                                        <p:tgtEl>
                                          <p:spTgt spid="66"/>
                                        </p:tgtEl>
                                        <p:attrNameLst>
                                          <p:attrName>style.visibility</p:attrName>
                                        </p:attrNameLst>
                                      </p:cBhvr>
                                      <p:to>
                                        <p:strVal val="visible"/>
                                      </p:to>
                                    </p:set>
                                    <p:animEffect transition="in" filter="diamond(in)">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strips(downRight)">
                                      <p:cBhvr>
                                        <p:cTn id="37" dur="500"/>
                                        <p:tgtEl>
                                          <p:spTgt spid="35"/>
                                        </p:tgtEl>
                                      </p:cBhvr>
                                    </p:animEffect>
                                  </p:childTnLst>
                                </p:cTn>
                              </p:par>
                            </p:childTnLst>
                          </p:cTn>
                        </p:par>
                        <p:par>
                          <p:cTn id="38" fill="hold">
                            <p:stCondLst>
                              <p:cond delay="500"/>
                            </p:stCondLst>
                            <p:childTnLst>
                              <p:par>
                                <p:cTn id="39" presetID="8" presetClass="entr" presetSubtype="16" fill="hold" nodeType="afterEffect">
                                  <p:stCondLst>
                                    <p:cond delay="0"/>
                                  </p:stCondLst>
                                  <p:childTnLst>
                                    <p:set>
                                      <p:cBhvr>
                                        <p:cTn id="40" dur="500" fill="hold">
                                          <p:stCondLst>
                                            <p:cond delay="0"/>
                                          </p:stCondLst>
                                        </p:cTn>
                                        <p:tgtEl>
                                          <p:spTgt spid="15"/>
                                        </p:tgtEl>
                                        <p:attrNameLst>
                                          <p:attrName>style.visibility</p:attrName>
                                        </p:attrNameLst>
                                      </p:cBhvr>
                                      <p:to>
                                        <p:strVal val="visible"/>
                                      </p:to>
                                    </p:set>
                                    <p:animEffect transition="in" filter="diamond(i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9"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strips(upLeft)">
                                      <p:cBhvr>
                                        <p:cTn id="46" dur="500"/>
                                        <p:tgtEl>
                                          <p:spTgt spid="36"/>
                                        </p:tgtEl>
                                      </p:cBhvr>
                                    </p:animEffect>
                                  </p:childTnLst>
                                </p:cTn>
                              </p:par>
                            </p:childTnLst>
                          </p:cTn>
                        </p:par>
                        <p:par>
                          <p:cTn id="47" fill="hold">
                            <p:stCondLst>
                              <p:cond delay="500"/>
                            </p:stCondLst>
                            <p:childTnLst>
                              <p:par>
                                <p:cTn id="48" presetID="18" presetClass="entr" presetSubtype="6" fill="hold" nodeType="afterEffect">
                                  <p:stCondLst>
                                    <p:cond delay="0"/>
                                  </p:stCondLst>
                                  <p:childTnLst>
                                    <p:set>
                                      <p:cBhvr>
                                        <p:cTn id="49" dur="1000" fill="hold">
                                          <p:stCondLst>
                                            <p:cond delay="0"/>
                                          </p:stCondLst>
                                        </p:cTn>
                                        <p:tgtEl>
                                          <p:spTgt spid="70"/>
                                        </p:tgtEl>
                                        <p:attrNameLst>
                                          <p:attrName>style.visibility</p:attrName>
                                        </p:attrNameLst>
                                      </p:cBhvr>
                                      <p:to>
                                        <p:strVal val="visible"/>
                                      </p:to>
                                    </p:set>
                                    <p:animEffect transition="in" filter="strips(downRight)">
                                      <p:cBhvr>
                                        <p:cTn id="50" dur="1000"/>
                                        <p:tgtEl>
                                          <p:spTgt spid="70"/>
                                        </p:tgtEl>
                                      </p:cBhvr>
                                    </p:animEffect>
                                  </p:childTnLst>
                                </p:cTn>
                              </p:par>
                            </p:childTnLst>
                          </p:cTn>
                        </p:par>
                        <p:par>
                          <p:cTn id="51" fill="hold">
                            <p:stCondLst>
                              <p:cond delay="1500"/>
                            </p:stCondLst>
                            <p:childTnLst>
                              <p:par>
                                <p:cTn id="52" presetID="18" presetClass="entr" presetSubtype="6" fill="hold" grpId="3" nodeType="afterEffect">
                                  <p:stCondLst>
                                    <p:cond delay="0"/>
                                  </p:stCondLst>
                                  <p:childTnLst>
                                    <p:set>
                                      <p:cBhvr>
                                        <p:cTn id="53" dur="1000" fill="hold">
                                          <p:stCondLst>
                                            <p:cond delay="0"/>
                                          </p:stCondLst>
                                        </p:cTn>
                                        <p:tgtEl>
                                          <p:spTgt spid="99"/>
                                        </p:tgtEl>
                                        <p:attrNameLst>
                                          <p:attrName>style.visibility</p:attrName>
                                        </p:attrNameLst>
                                      </p:cBhvr>
                                      <p:to>
                                        <p:strVal val="visible"/>
                                      </p:to>
                                    </p:set>
                                    <p:animEffect transition="in" filter="strips(downRight)">
                                      <p:cBhvr>
                                        <p:cTn id="54" dur="1000"/>
                                        <p:tgtEl>
                                          <p:spTgt spid="99"/>
                                        </p:tgtEl>
                                      </p:cBhvr>
                                    </p:animEffect>
                                  </p:childTnLst>
                                </p:cTn>
                              </p:par>
                            </p:childTnLst>
                          </p:cTn>
                        </p:par>
                        <p:par>
                          <p:cTn id="55" fill="hold">
                            <p:stCondLst>
                              <p:cond delay="2500"/>
                            </p:stCondLst>
                            <p:childTnLst>
                              <p:par>
                                <p:cTn id="56" presetID="18" presetClass="entr" presetSubtype="6" fill="hold" nodeType="afterEffect">
                                  <p:stCondLst>
                                    <p:cond delay="0"/>
                                  </p:stCondLst>
                                  <p:childTnLst>
                                    <p:set>
                                      <p:cBhvr>
                                        <p:cTn id="57" dur="1000" fill="hold">
                                          <p:stCondLst>
                                            <p:cond delay="0"/>
                                          </p:stCondLst>
                                        </p:cTn>
                                        <p:tgtEl>
                                          <p:spTgt spid="66"/>
                                        </p:tgtEl>
                                        <p:attrNameLst>
                                          <p:attrName>style.visibility</p:attrName>
                                        </p:attrNameLst>
                                      </p:cBhvr>
                                      <p:to>
                                        <p:strVal val="visible"/>
                                      </p:to>
                                    </p:set>
                                    <p:animEffect transition="in" filter="strips(downRight)">
                                      <p:cBhvr>
                                        <p:cTn id="58" dur="1000"/>
                                        <p:tgtEl>
                                          <p:spTgt spid="66"/>
                                        </p:tgtEl>
                                      </p:cBhvr>
                                    </p:animEffect>
                                  </p:childTnLst>
                                </p:cTn>
                              </p:par>
                            </p:childTnLst>
                          </p:cTn>
                        </p:par>
                        <p:par>
                          <p:cTn id="59" fill="hold">
                            <p:stCondLst>
                              <p:cond delay="3500"/>
                            </p:stCondLst>
                            <p:childTnLst>
                              <p:par>
                                <p:cTn id="60" presetID="18" presetClass="entr" presetSubtype="6" fill="hold" grpId="1" nodeType="afterEffect">
                                  <p:stCondLst>
                                    <p:cond delay="0"/>
                                  </p:stCondLst>
                                  <p:childTnLst>
                                    <p:set>
                                      <p:cBhvr>
                                        <p:cTn id="61" dur="1000" fill="hold">
                                          <p:stCondLst>
                                            <p:cond delay="0"/>
                                          </p:stCondLst>
                                        </p:cTn>
                                        <p:tgtEl>
                                          <p:spTgt spid="35"/>
                                        </p:tgtEl>
                                        <p:attrNameLst>
                                          <p:attrName>style.visibility</p:attrName>
                                        </p:attrNameLst>
                                      </p:cBhvr>
                                      <p:to>
                                        <p:strVal val="visible"/>
                                      </p:to>
                                    </p:set>
                                    <p:animEffect transition="in" filter="strips(downRight)">
                                      <p:cBhvr>
                                        <p:cTn id="62" dur="1000"/>
                                        <p:tgtEl>
                                          <p:spTgt spid="35"/>
                                        </p:tgtEl>
                                      </p:cBhvr>
                                    </p:animEffect>
                                  </p:childTnLst>
                                </p:cTn>
                              </p:par>
                            </p:childTnLst>
                          </p:cTn>
                        </p:par>
                        <p:par>
                          <p:cTn id="63" fill="hold">
                            <p:stCondLst>
                              <p:cond delay="4500"/>
                            </p:stCondLst>
                            <p:childTnLst>
                              <p:par>
                                <p:cTn id="64" presetID="18" presetClass="entr" presetSubtype="6" fill="hold" nodeType="afterEffect">
                                  <p:stCondLst>
                                    <p:cond delay="0"/>
                                  </p:stCondLst>
                                  <p:childTnLst>
                                    <p:set>
                                      <p:cBhvr>
                                        <p:cTn id="65" dur="1000" fill="hold">
                                          <p:stCondLst>
                                            <p:cond delay="0"/>
                                          </p:stCondLst>
                                        </p:cTn>
                                        <p:tgtEl>
                                          <p:spTgt spid="15"/>
                                        </p:tgtEl>
                                        <p:attrNameLst>
                                          <p:attrName>style.visibility</p:attrName>
                                        </p:attrNameLst>
                                      </p:cBhvr>
                                      <p:to>
                                        <p:strVal val="visible"/>
                                      </p:to>
                                    </p:set>
                                    <p:animEffect transition="in" filter="strips(downRight)">
                                      <p:cBhvr>
                                        <p:cTn id="66" dur="1000"/>
                                        <p:tgtEl>
                                          <p:spTgt spid="15"/>
                                        </p:tgtEl>
                                      </p:cBhvr>
                                    </p:animEffect>
                                  </p:childTnLst>
                                </p:cTn>
                              </p:par>
                            </p:childTnLst>
                          </p:cTn>
                        </p:par>
                        <p:par>
                          <p:cTn id="67" fill="hold">
                            <p:stCondLst>
                              <p:cond delay="5500"/>
                            </p:stCondLst>
                            <p:childTnLst>
                              <p:par>
                                <p:cTn id="68" presetID="18" presetClass="entr" presetSubtype="9" fill="hold" grpId="1" nodeType="afterEffect">
                                  <p:stCondLst>
                                    <p:cond delay="0"/>
                                  </p:stCondLst>
                                  <p:childTnLst>
                                    <p:set>
                                      <p:cBhvr>
                                        <p:cTn id="69" dur="1000" fill="hold">
                                          <p:stCondLst>
                                            <p:cond delay="0"/>
                                          </p:stCondLst>
                                        </p:cTn>
                                        <p:tgtEl>
                                          <p:spTgt spid="36"/>
                                        </p:tgtEl>
                                        <p:attrNameLst>
                                          <p:attrName>style.visibility</p:attrName>
                                        </p:attrNameLst>
                                      </p:cBhvr>
                                      <p:to>
                                        <p:strVal val="visible"/>
                                      </p:to>
                                    </p:set>
                                    <p:animEffect transition="in" filter="strips(upLeft)">
                                      <p:cBhvr>
                                        <p:cTn id="70" dur="1000"/>
                                        <p:tgtEl>
                                          <p:spTgt spid="36"/>
                                        </p:tgtEl>
                                      </p:cBhvr>
                                    </p:animEffect>
                                  </p:childTnLst>
                                </p:cTn>
                              </p:par>
                            </p:childTnLst>
                          </p:cTn>
                        </p:par>
                        <p:par>
                          <p:cTn id="71" fill="hold">
                            <p:stCondLst>
                              <p:cond delay="6500"/>
                            </p:stCondLst>
                            <p:childTnLst>
                              <p:par>
                                <p:cTn id="72" presetID="18" presetClass="entr" presetSubtype="6" fill="hold" nodeType="afterEffect">
                                  <p:stCondLst>
                                    <p:cond delay="0"/>
                                  </p:stCondLst>
                                  <p:childTnLst>
                                    <p:set>
                                      <p:cBhvr>
                                        <p:cTn id="73" dur="1000" fill="hold">
                                          <p:stCondLst>
                                            <p:cond delay="0"/>
                                          </p:stCondLst>
                                        </p:cTn>
                                        <p:tgtEl>
                                          <p:spTgt spid="70"/>
                                        </p:tgtEl>
                                        <p:attrNameLst>
                                          <p:attrName>style.visibility</p:attrName>
                                        </p:attrNameLst>
                                      </p:cBhvr>
                                      <p:to>
                                        <p:strVal val="visible"/>
                                      </p:to>
                                    </p:set>
                                    <p:animEffect transition="in" filter="strips(downRight)">
                                      <p:cBhvr>
                                        <p:cTn id="74" dur="1000"/>
                                        <p:tgtEl>
                                          <p:spTgt spid="70"/>
                                        </p:tgtEl>
                                      </p:cBhvr>
                                    </p:animEffect>
                                  </p:childTnLst>
                                </p:cTn>
                              </p:par>
                            </p:childTnLst>
                          </p:cTn>
                        </p:par>
                        <p:par>
                          <p:cTn id="75" fill="hold">
                            <p:stCondLst>
                              <p:cond delay="7500"/>
                            </p:stCondLst>
                            <p:childTnLst>
                              <p:par>
                                <p:cTn id="76" presetID="18" presetClass="entr" presetSubtype="6" fill="hold" grpId="4" nodeType="afterEffect">
                                  <p:stCondLst>
                                    <p:cond delay="0"/>
                                  </p:stCondLst>
                                  <p:childTnLst>
                                    <p:set>
                                      <p:cBhvr>
                                        <p:cTn id="77" dur="1000" fill="hold">
                                          <p:stCondLst>
                                            <p:cond delay="0"/>
                                          </p:stCondLst>
                                        </p:cTn>
                                        <p:tgtEl>
                                          <p:spTgt spid="99"/>
                                        </p:tgtEl>
                                        <p:attrNameLst>
                                          <p:attrName>style.visibility</p:attrName>
                                        </p:attrNameLst>
                                      </p:cBhvr>
                                      <p:to>
                                        <p:strVal val="visible"/>
                                      </p:to>
                                    </p:set>
                                    <p:animEffect transition="in" filter="strips(downRight)">
                                      <p:cBhvr>
                                        <p:cTn id="78" dur="1000"/>
                                        <p:tgtEl>
                                          <p:spTgt spid="99"/>
                                        </p:tgtEl>
                                      </p:cBhvr>
                                    </p:animEffect>
                                  </p:childTnLst>
                                </p:cTn>
                              </p:par>
                            </p:childTnLst>
                          </p:cTn>
                        </p:par>
                        <p:par>
                          <p:cTn id="79" fill="hold">
                            <p:stCondLst>
                              <p:cond delay="8500"/>
                            </p:stCondLst>
                            <p:childTnLst>
                              <p:par>
                                <p:cTn id="80" presetID="18" presetClass="entr" presetSubtype="6" fill="hold" nodeType="afterEffect">
                                  <p:stCondLst>
                                    <p:cond delay="0"/>
                                  </p:stCondLst>
                                  <p:childTnLst>
                                    <p:set>
                                      <p:cBhvr>
                                        <p:cTn id="81" dur="1000" fill="hold">
                                          <p:stCondLst>
                                            <p:cond delay="0"/>
                                          </p:stCondLst>
                                        </p:cTn>
                                        <p:tgtEl>
                                          <p:spTgt spid="66"/>
                                        </p:tgtEl>
                                        <p:attrNameLst>
                                          <p:attrName>style.visibility</p:attrName>
                                        </p:attrNameLst>
                                      </p:cBhvr>
                                      <p:to>
                                        <p:strVal val="visible"/>
                                      </p:to>
                                    </p:set>
                                    <p:animEffect transition="in" filter="strips(downRight)">
                                      <p:cBhvr>
                                        <p:cTn id="82" dur="1000"/>
                                        <p:tgtEl>
                                          <p:spTgt spid="6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2" nodeType="clickEffect">
                                  <p:stCondLst>
                                    <p:cond delay="0"/>
                                  </p:stCondLst>
                                  <p:childTnLst>
                                    <p:set>
                                      <p:cBhvr>
                                        <p:cTn id="86" dur="500"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childTnLst>
                          </p:cTn>
                        </p:par>
                        <p:par>
                          <p:cTn id="89" fill="hold">
                            <p:stCondLst>
                              <p:cond delay="500"/>
                            </p:stCondLst>
                            <p:childTnLst>
                              <p:par>
                                <p:cTn id="90" presetID="8" presetClass="entr" presetSubtype="16" fill="hold" nodeType="afterEffect">
                                  <p:stCondLst>
                                    <p:cond delay="0"/>
                                  </p:stCondLst>
                                  <p:childTnLst>
                                    <p:set>
                                      <p:cBhvr>
                                        <p:cTn id="91" dur="500" fill="hold">
                                          <p:stCondLst>
                                            <p:cond delay="0"/>
                                          </p:stCondLst>
                                        </p:cTn>
                                        <p:tgtEl>
                                          <p:spTgt spid="8"/>
                                        </p:tgtEl>
                                        <p:attrNameLst>
                                          <p:attrName>style.visibility</p:attrName>
                                        </p:attrNameLst>
                                      </p:cBhvr>
                                      <p:to>
                                        <p:strVal val="visible"/>
                                      </p:to>
                                    </p:set>
                                    <p:animEffect transition="in" filter="diamond(in)">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2" nodeType="clickEffect">
                                  <p:stCondLst>
                                    <p:cond delay="0"/>
                                  </p:stCondLst>
                                  <p:childTnLst>
                                    <p:set>
                                      <p:cBhvr>
                                        <p:cTn id="96" dur="500"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ppt_x"/>
                                          </p:val>
                                        </p:tav>
                                        <p:tav tm="100000">
                                          <p:val>
                                            <p:strVal val="#ppt_x"/>
                                          </p:val>
                                        </p:tav>
                                      </p:tavLst>
                                    </p:anim>
                                    <p:anim calcmode="lin" valueType="num">
                                      <p:cBhvr additive="base">
                                        <p:cTn id="98" dur="500" fill="hold"/>
                                        <p:tgtEl>
                                          <p:spTgt spid="30"/>
                                        </p:tgtEl>
                                        <p:attrNameLst>
                                          <p:attrName>ppt_y</p:attrName>
                                        </p:attrNameLst>
                                      </p:cBhvr>
                                      <p:tavLst>
                                        <p:tav tm="0">
                                          <p:val>
                                            <p:strVal val="1+#ppt_h/2"/>
                                          </p:val>
                                        </p:tav>
                                        <p:tav tm="100000">
                                          <p:val>
                                            <p:strVal val="#ppt_y"/>
                                          </p:val>
                                        </p:tav>
                                      </p:tavLst>
                                    </p:anim>
                                  </p:childTnLst>
                                </p:cTn>
                              </p:par>
                            </p:childTnLst>
                          </p:cTn>
                        </p:par>
                        <p:par>
                          <p:cTn id="99" fill="hold">
                            <p:stCondLst>
                              <p:cond delay="500"/>
                            </p:stCondLst>
                            <p:childTnLst>
                              <p:par>
                                <p:cTn id="100" presetID="8" presetClass="entr" presetSubtype="16" fill="hold" nodeType="afterEffect">
                                  <p:stCondLst>
                                    <p:cond delay="0"/>
                                  </p:stCondLst>
                                  <p:childTnLst>
                                    <p:set>
                                      <p:cBhvr>
                                        <p:cTn id="101" dur="500" fill="hold">
                                          <p:stCondLst>
                                            <p:cond delay="0"/>
                                          </p:stCondLst>
                                        </p:cTn>
                                        <p:tgtEl>
                                          <p:spTgt spid="12"/>
                                        </p:tgtEl>
                                        <p:attrNameLst>
                                          <p:attrName>style.visibility</p:attrName>
                                        </p:attrNameLst>
                                      </p:cBhvr>
                                      <p:to>
                                        <p:strVal val="visible"/>
                                      </p:to>
                                    </p:set>
                                    <p:animEffect transition="in" filter="diamond(in)">
                                      <p:cBhvr>
                                        <p:cTn id="102" dur="500"/>
                                        <p:tgtEl>
                                          <p:spTgt spid="12"/>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500" fill="hold">
                                          <p:stCondLst>
                                            <p:cond delay="0"/>
                                          </p:stCondLst>
                                        </p:cTn>
                                        <p:tgtEl>
                                          <p:spTgt spid="32"/>
                                        </p:tgtEl>
                                        <p:attrNameLst>
                                          <p:attrName>style.visibility</p:attrName>
                                        </p:attrNameLst>
                                      </p:cBhvr>
                                      <p:to>
                                        <p:strVal val="visible"/>
                                      </p:to>
                                    </p:set>
                                    <p:anim calcmode="lin" valueType="num">
                                      <p:cBhvr additive="base">
                                        <p:cTn id="107" dur="500" fill="hold"/>
                                        <p:tgtEl>
                                          <p:spTgt spid="32"/>
                                        </p:tgtEl>
                                        <p:attrNameLst>
                                          <p:attrName>ppt_x</p:attrName>
                                        </p:attrNameLst>
                                      </p:cBhvr>
                                      <p:tavLst>
                                        <p:tav tm="0">
                                          <p:val>
                                            <p:strVal val="#ppt_x"/>
                                          </p:val>
                                        </p:tav>
                                        <p:tav tm="100000">
                                          <p:val>
                                            <p:strVal val="#ppt_x"/>
                                          </p:val>
                                        </p:tav>
                                      </p:tavLst>
                                    </p:anim>
                                    <p:anim calcmode="lin" valueType="num">
                                      <p:cBhvr additive="base">
                                        <p:cTn id="108" dur="500" fill="hold"/>
                                        <p:tgtEl>
                                          <p:spTgt spid="32"/>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8" presetClass="entr" presetSubtype="16" fill="hold" nodeType="afterEffect">
                                  <p:stCondLst>
                                    <p:cond delay="0"/>
                                  </p:stCondLst>
                                  <p:childTnLst>
                                    <p:set>
                                      <p:cBhvr>
                                        <p:cTn id="111" dur="500" fill="hold">
                                          <p:stCondLst>
                                            <p:cond delay="0"/>
                                          </p:stCondLst>
                                        </p:cTn>
                                        <p:tgtEl>
                                          <p:spTgt spid="17"/>
                                        </p:tgtEl>
                                        <p:attrNameLst>
                                          <p:attrName>style.visibility</p:attrName>
                                        </p:attrNameLst>
                                      </p:cBhvr>
                                      <p:to>
                                        <p:strVal val="visible"/>
                                      </p:to>
                                    </p:set>
                                    <p:animEffect transition="in" filter="diamond(in)">
                                      <p:cBhvr>
                                        <p:cTn id="112" dur="500"/>
                                        <p:tgtEl>
                                          <p:spTgt spid="17"/>
                                        </p:tgtEl>
                                      </p:cBhvr>
                                    </p:animEffect>
                                  </p:childTnLst>
                                </p:cTn>
                              </p:par>
                              <p:par>
                                <p:cTn id="113" presetID="8" presetClass="entr" presetSubtype="16" fill="hold" nodeType="withEffect">
                                  <p:stCondLst>
                                    <p:cond delay="0"/>
                                  </p:stCondLst>
                                  <p:childTnLst>
                                    <p:set>
                                      <p:cBhvr>
                                        <p:cTn id="114" dur="500" fill="hold">
                                          <p:stCondLst>
                                            <p:cond delay="0"/>
                                          </p:stCondLst>
                                        </p:cTn>
                                        <p:tgtEl>
                                          <p:spTgt spid="4"/>
                                        </p:tgtEl>
                                        <p:attrNameLst>
                                          <p:attrName>style.visibility</p:attrName>
                                        </p:attrNameLst>
                                      </p:cBhvr>
                                      <p:to>
                                        <p:strVal val="visible"/>
                                      </p:to>
                                    </p:set>
                                    <p:animEffect transition="in" filter="diamond(in)">
                                      <p:cBhvr>
                                        <p:cTn id="115" dur="500"/>
                                        <p:tgtEl>
                                          <p:spTgt spid="4"/>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nodeType="clickEffect">
                                  <p:stCondLst>
                                    <p:cond delay="0"/>
                                  </p:stCondLst>
                                  <p:childTnLst>
                                    <p:set>
                                      <p:cBhvr>
                                        <p:cTn id="119" dur="500" fill="hold">
                                          <p:stCondLst>
                                            <p:cond delay="0"/>
                                          </p:stCondLst>
                                        </p:cTn>
                                        <p:tgtEl>
                                          <p:spTgt spid="27"/>
                                        </p:tgtEl>
                                        <p:attrNameLst>
                                          <p:attrName>style.visibility</p:attrName>
                                        </p:attrNameLst>
                                      </p:cBhvr>
                                      <p:to>
                                        <p:strVal val="visible"/>
                                      </p:to>
                                    </p:set>
                                    <p:anim calcmode="lin" valueType="num">
                                      <p:cBhvr additive="base">
                                        <p:cTn id="120" dur="500" fill="hold"/>
                                        <p:tgtEl>
                                          <p:spTgt spid="27"/>
                                        </p:tgtEl>
                                        <p:attrNameLst>
                                          <p:attrName>ppt_x</p:attrName>
                                        </p:attrNameLst>
                                      </p:cBhvr>
                                      <p:tavLst>
                                        <p:tav tm="0">
                                          <p:val>
                                            <p:strVal val="#ppt_x"/>
                                          </p:val>
                                        </p:tav>
                                        <p:tav tm="100000">
                                          <p:val>
                                            <p:strVal val="#ppt_x"/>
                                          </p:val>
                                        </p:tav>
                                      </p:tavLst>
                                    </p:anim>
                                    <p:anim calcmode="lin" valueType="num">
                                      <p:cBhvr additive="base">
                                        <p:cTn id="121" dur="500" fill="hold"/>
                                        <p:tgtEl>
                                          <p:spTgt spid="27"/>
                                        </p:tgtEl>
                                        <p:attrNameLst>
                                          <p:attrName>ppt_y</p:attrName>
                                        </p:attrNameLst>
                                      </p:cBhvr>
                                      <p:tavLst>
                                        <p:tav tm="0">
                                          <p:val>
                                            <p:strVal val="1+#ppt_h/2"/>
                                          </p:val>
                                        </p:tav>
                                        <p:tav tm="100000">
                                          <p:val>
                                            <p:strVal val="#ppt_y"/>
                                          </p:val>
                                        </p:tav>
                                      </p:tavLst>
                                    </p:anim>
                                  </p:childTnLst>
                                </p:cTn>
                              </p:par>
                            </p:childTnLst>
                          </p:cTn>
                        </p:par>
                        <p:par>
                          <p:cTn id="122" fill="hold">
                            <p:stCondLst>
                              <p:cond delay="500"/>
                            </p:stCondLst>
                            <p:childTnLst>
                              <p:par>
                                <p:cTn id="123" presetID="4" presetClass="entr" presetSubtype="16" fill="hold" nodeType="afterEffect">
                                  <p:stCondLst>
                                    <p:cond delay="0"/>
                                  </p:stCondLst>
                                  <p:childTnLst>
                                    <p:set>
                                      <p:cBhvr>
                                        <p:cTn id="124" dur="500" fill="hold">
                                          <p:stCondLst>
                                            <p:cond delay="0"/>
                                          </p:stCondLst>
                                        </p:cTn>
                                        <p:tgtEl>
                                          <p:spTgt spid="52"/>
                                        </p:tgtEl>
                                        <p:attrNameLst>
                                          <p:attrName>style.visibility</p:attrName>
                                        </p:attrNameLst>
                                      </p:cBhvr>
                                      <p:to>
                                        <p:strVal val="visible"/>
                                      </p:to>
                                    </p:set>
                                    <p:animEffect transition="in" filter="box(in)">
                                      <p:cBhvr>
                                        <p:cTn id="1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1" animBg="1"/>
      <p:bldP spid="99" grpId="1" animBg="1"/>
      <p:bldP spid="28" grpId="1" animBg="1"/>
      <p:bldP spid="29" grpId="1" animBg="1"/>
      <p:bldP spid="30" grpId="1" animBg="1"/>
      <p:bldP spid="96" grpId="2" animBg="1"/>
      <p:bldP spid="28" grpId="2" animBg="1"/>
      <p:bldP spid="99" grpId="2" animBg="1"/>
      <p:bldP spid="29" grpId="2" animBg="1"/>
      <p:bldP spid="30" grpId="2" animBg="1"/>
      <p:bldP spid="35" grpId="0" animBg="1"/>
      <p:bldP spid="36" grpId="0" animBg="1"/>
      <p:bldP spid="99" grpId="3" animBg="1"/>
      <p:bldP spid="35" grpId="1" animBg="1"/>
      <p:bldP spid="36" grpId="1" animBg="1"/>
      <p:bldP spid="99"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0"/>
            <a:ext cx="12192000" cy="624840"/>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12192000" cy="624840"/>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Methods</a:t>
            </a:r>
            <a:r>
              <a:rPr lang="zh-CN" altLang="en-US"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Pipeline 3.2</a:t>
            </a:r>
            <a:r>
              <a:rPr lang="zh-CN" altLang="en-US"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sp>
        <p:nvSpPr>
          <p:cNvPr id="53" name="圆角矩形 52"/>
          <p:cNvSpPr/>
          <p:nvPr/>
        </p:nvSpPr>
        <p:spPr>
          <a:xfrm>
            <a:off x="3803015" y="6224270"/>
            <a:ext cx="4587240" cy="467360"/>
          </a:xfrm>
          <a:prstGeom prst="roundRect">
            <a:avLst/>
          </a:prstGeom>
          <a:solidFill>
            <a:srgbClr val="004CEF"/>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200" b="1">
                <a:latin typeface="Times New Roman" panose="02020603050405020304" charset="0"/>
                <a:cs typeface="Times New Roman" panose="02020603050405020304" charset="0"/>
              </a:rPr>
              <a:t>Validate the common-source hypothesis in cross-identification</a:t>
            </a:r>
            <a:endParaRPr lang="en-US" altLang="zh-CN" sz="1200" b="1">
              <a:latin typeface="Times New Roman" panose="02020603050405020304" charset="0"/>
              <a:cs typeface="Times New Roman" panose="02020603050405020304" charset="0"/>
            </a:endParaRPr>
          </a:p>
        </p:txBody>
      </p:sp>
      <p:sp>
        <p:nvSpPr>
          <p:cNvPr id="6" name="圆角矩形 5"/>
          <p:cNvSpPr/>
          <p:nvPr/>
        </p:nvSpPr>
        <p:spPr>
          <a:xfrm>
            <a:off x="3715385" y="687070"/>
            <a:ext cx="4761230" cy="393065"/>
          </a:xfrm>
          <a:prstGeom prst="roundRect">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200" b="1">
                <a:solidFill>
                  <a:schemeClr val="tx1"/>
                </a:solidFill>
                <a:latin typeface="Times New Roman" panose="02020603050405020304" charset="0"/>
                <a:cs typeface="Times New Roman" panose="02020603050405020304" charset="0"/>
                <a:sym typeface="+mn-ea"/>
              </a:rPr>
              <a:t>Content 4: Statistical analysis of multi-wavelength flux distributions </a:t>
            </a:r>
            <a:endParaRPr lang="zh-CN" altLang="en-US" sz="1200"/>
          </a:p>
        </p:txBody>
      </p:sp>
      <p:grpSp>
        <p:nvGrpSpPr>
          <p:cNvPr id="29" name="组合 28"/>
          <p:cNvGrpSpPr/>
          <p:nvPr/>
        </p:nvGrpSpPr>
        <p:grpSpPr>
          <a:xfrm>
            <a:off x="2145665" y="1280795"/>
            <a:ext cx="2293620" cy="387350"/>
            <a:chOff x="7970" y="-1875"/>
            <a:chExt cx="5525" cy="1279"/>
          </a:xfrm>
        </p:grpSpPr>
        <p:sp>
          <p:nvSpPr>
            <p:cNvPr id="30" name="矩形 29"/>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31" name="文本框 30"/>
            <p:cNvSpPr txBox="1"/>
            <p:nvPr/>
          </p:nvSpPr>
          <p:spPr>
            <a:xfrm>
              <a:off x="7971" y="-1741"/>
              <a:ext cx="5524" cy="573"/>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Generate histograms with Matplotlib</a:t>
              </a:r>
              <a:endParaRPr lang="en-US" sz="900" b="1">
                <a:solidFill>
                  <a:schemeClr val="tx1"/>
                </a:solidFill>
                <a:latin typeface="Times New Roman" panose="02020603050405020304" charset="0"/>
                <a:cs typeface="Times New Roman" panose="02020603050405020304" charset="0"/>
              </a:endParaRPr>
            </a:p>
          </p:txBody>
        </p:sp>
      </p:grpSp>
      <p:grpSp>
        <p:nvGrpSpPr>
          <p:cNvPr id="32" name="组合 31"/>
          <p:cNvGrpSpPr/>
          <p:nvPr/>
        </p:nvGrpSpPr>
        <p:grpSpPr>
          <a:xfrm>
            <a:off x="906145" y="2262505"/>
            <a:ext cx="2226310" cy="339852"/>
            <a:chOff x="7970" y="-1875"/>
            <a:chExt cx="2909" cy="1122"/>
          </a:xfrm>
        </p:grpSpPr>
        <p:sp>
          <p:nvSpPr>
            <p:cNvPr id="33" name="矩形 32"/>
            <p:cNvSpPr/>
            <p:nvPr/>
          </p:nvSpPr>
          <p:spPr>
            <a:xfrm>
              <a:off x="7970" y="-1875"/>
              <a:ext cx="2908" cy="1122"/>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34" name="文本框 33"/>
            <p:cNvSpPr txBox="1"/>
            <p:nvPr/>
          </p:nvSpPr>
          <p:spPr>
            <a:xfrm>
              <a:off x="7971" y="-1741"/>
              <a:ext cx="2908" cy="765"/>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Perform histogram analysis using SciPy</a:t>
              </a:r>
              <a:endParaRPr lang="en-US" sz="900" b="1">
                <a:solidFill>
                  <a:schemeClr val="tx1"/>
                </a:solidFill>
                <a:latin typeface="Times New Roman" panose="02020603050405020304" charset="0"/>
                <a:cs typeface="Times New Roman" panose="02020603050405020304" charset="0"/>
              </a:endParaRPr>
            </a:p>
          </p:txBody>
        </p:sp>
      </p:grpSp>
      <p:grpSp>
        <p:nvGrpSpPr>
          <p:cNvPr id="35" name="组合 34"/>
          <p:cNvGrpSpPr/>
          <p:nvPr/>
        </p:nvGrpSpPr>
        <p:grpSpPr>
          <a:xfrm>
            <a:off x="3489960" y="2262505"/>
            <a:ext cx="1670685" cy="387350"/>
            <a:chOff x="7970" y="-1875"/>
            <a:chExt cx="5525" cy="1279"/>
          </a:xfrm>
        </p:grpSpPr>
        <p:sp>
          <p:nvSpPr>
            <p:cNvPr id="36" name="矩形 35"/>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37" name="文本框 36"/>
            <p:cNvSpPr txBox="1"/>
            <p:nvPr/>
          </p:nvSpPr>
          <p:spPr>
            <a:xfrm>
              <a:off x="7971" y="-1741"/>
              <a:ext cx="5524" cy="573"/>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Caculate JSD using SciPy</a:t>
              </a:r>
              <a:endParaRPr lang="en-US" sz="900" b="1">
                <a:solidFill>
                  <a:schemeClr val="tx1"/>
                </a:solidFill>
                <a:latin typeface="Times New Roman" panose="02020603050405020304" charset="0"/>
                <a:cs typeface="Times New Roman" panose="02020603050405020304" charset="0"/>
              </a:endParaRPr>
            </a:p>
          </p:txBody>
        </p:sp>
      </p:grpSp>
      <p:sp>
        <p:nvSpPr>
          <p:cNvPr id="38" name="矩形 37"/>
          <p:cNvSpPr/>
          <p:nvPr/>
        </p:nvSpPr>
        <p:spPr>
          <a:xfrm>
            <a:off x="906780" y="3235325"/>
            <a:ext cx="2226310" cy="387350"/>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b="1">
                <a:solidFill>
                  <a:schemeClr val="tx1"/>
                </a:solidFill>
                <a:latin typeface="Times New Roman" panose="02020603050405020304" charset="0"/>
                <a:cs typeface="Times New Roman" panose="02020603050405020304" charset="0"/>
              </a:rPr>
              <a:t>Compute eight key statistical metries</a:t>
            </a:r>
            <a:endParaRPr lang="en-US" altLang="zh-CN" sz="900" b="1">
              <a:solidFill>
                <a:schemeClr val="tx1"/>
              </a:solidFill>
              <a:latin typeface="Times New Roman" panose="02020603050405020304" charset="0"/>
              <a:cs typeface="Times New Roman" panose="02020603050405020304" charset="0"/>
            </a:endParaRPr>
          </a:p>
        </p:txBody>
      </p:sp>
      <p:sp>
        <p:nvSpPr>
          <p:cNvPr id="39" name="矩形 38"/>
          <p:cNvSpPr/>
          <p:nvPr/>
        </p:nvSpPr>
        <p:spPr>
          <a:xfrm>
            <a:off x="905510" y="4241800"/>
            <a:ext cx="2226310" cy="387350"/>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b="1">
                <a:solidFill>
                  <a:schemeClr val="tx1"/>
                </a:solidFill>
                <a:latin typeface="Times New Roman" panose="02020603050405020304" charset="0"/>
                <a:cs typeface="Times New Roman" panose="02020603050405020304" charset="0"/>
              </a:rPr>
              <a:t>Caculate the MAD between </a:t>
            </a:r>
            <a:endParaRPr lang="en-US" altLang="zh-CN" sz="900" b="1">
              <a:solidFill>
                <a:schemeClr val="tx1"/>
              </a:solidFill>
              <a:latin typeface="Times New Roman" panose="02020603050405020304" charset="0"/>
              <a:cs typeface="Times New Roman" panose="02020603050405020304" charset="0"/>
            </a:endParaRPr>
          </a:p>
          <a:p>
            <a:pPr algn="ctr"/>
            <a:r>
              <a:rPr lang="en-US" altLang="zh-CN" sz="900" b="1">
                <a:solidFill>
                  <a:schemeClr val="tx1"/>
                </a:solidFill>
                <a:latin typeface="Times New Roman" panose="02020603050405020304" charset="0"/>
                <a:cs typeface="Times New Roman" panose="02020603050405020304" charset="0"/>
              </a:rPr>
              <a:t>BZBs and BZQs</a:t>
            </a:r>
            <a:endParaRPr lang="en-US" altLang="zh-CN" sz="900" b="1">
              <a:solidFill>
                <a:schemeClr val="tx1"/>
              </a:solidFill>
              <a:latin typeface="Times New Roman" panose="02020603050405020304" charset="0"/>
              <a:cs typeface="Times New Roman" panose="02020603050405020304" charset="0"/>
            </a:endParaRPr>
          </a:p>
        </p:txBody>
      </p:sp>
      <p:sp>
        <p:nvSpPr>
          <p:cNvPr id="40" name="矩形 39"/>
          <p:cNvSpPr/>
          <p:nvPr/>
        </p:nvSpPr>
        <p:spPr>
          <a:xfrm>
            <a:off x="905510" y="5227955"/>
            <a:ext cx="2226310" cy="387350"/>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b="1">
                <a:solidFill>
                  <a:schemeClr val="tx1"/>
                </a:solidFill>
                <a:latin typeface="Times New Roman" panose="02020603050405020304" charset="0"/>
                <a:cs typeface="Times New Roman" panose="02020603050405020304" charset="0"/>
              </a:rPr>
              <a:t>Characterize the distributional properties</a:t>
            </a:r>
            <a:endParaRPr lang="en-US" altLang="zh-CN" sz="900" b="1">
              <a:solidFill>
                <a:schemeClr val="tx1"/>
              </a:solidFill>
              <a:latin typeface="Times New Roman" panose="02020603050405020304" charset="0"/>
              <a:cs typeface="Times New Roman" panose="02020603050405020304" charset="0"/>
            </a:endParaRPr>
          </a:p>
        </p:txBody>
      </p:sp>
      <p:grpSp>
        <p:nvGrpSpPr>
          <p:cNvPr id="41" name="组合 40"/>
          <p:cNvGrpSpPr/>
          <p:nvPr/>
        </p:nvGrpSpPr>
        <p:grpSpPr>
          <a:xfrm>
            <a:off x="3489960" y="4274820"/>
            <a:ext cx="1670685" cy="387350"/>
            <a:chOff x="7970" y="-1875"/>
            <a:chExt cx="5525" cy="1279"/>
          </a:xfrm>
        </p:grpSpPr>
        <p:sp>
          <p:nvSpPr>
            <p:cNvPr id="42" name="矩形 41"/>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43" name="文本框 42"/>
            <p:cNvSpPr txBox="1"/>
            <p:nvPr/>
          </p:nvSpPr>
          <p:spPr>
            <a:xfrm>
              <a:off x="7971" y="-1741"/>
              <a:ext cx="5524" cy="573"/>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Quantify the difference between distributions</a:t>
              </a:r>
              <a:endParaRPr lang="en-US" sz="900" b="1">
                <a:solidFill>
                  <a:schemeClr val="tx1"/>
                </a:solidFill>
                <a:latin typeface="Times New Roman" panose="02020603050405020304" charset="0"/>
                <a:cs typeface="Times New Roman" panose="02020603050405020304" charset="0"/>
              </a:endParaRPr>
            </a:p>
          </p:txBody>
        </p:sp>
      </p:grpSp>
      <p:grpSp>
        <p:nvGrpSpPr>
          <p:cNvPr id="44" name="组合 43"/>
          <p:cNvGrpSpPr/>
          <p:nvPr/>
        </p:nvGrpSpPr>
        <p:grpSpPr>
          <a:xfrm>
            <a:off x="7290435" y="1281430"/>
            <a:ext cx="2835275" cy="286385"/>
            <a:chOff x="7970" y="-1875"/>
            <a:chExt cx="2909" cy="1696"/>
          </a:xfrm>
        </p:grpSpPr>
        <p:sp>
          <p:nvSpPr>
            <p:cNvPr id="45" name="矩形 44"/>
            <p:cNvSpPr/>
            <p:nvPr/>
          </p:nvSpPr>
          <p:spPr>
            <a:xfrm>
              <a:off x="7970" y="-1875"/>
              <a:ext cx="2908" cy="1696"/>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46" name="文本框 45"/>
            <p:cNvSpPr txBox="1"/>
            <p:nvPr/>
          </p:nvSpPr>
          <p:spPr>
            <a:xfrm>
              <a:off x="7971" y="-174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Exclude 17 blazar candidates from the full sample</a:t>
              </a:r>
              <a:endParaRPr lang="en-US" sz="900" b="1">
                <a:solidFill>
                  <a:schemeClr val="tx1"/>
                </a:solidFill>
                <a:latin typeface="Times New Roman" panose="02020603050405020304" charset="0"/>
                <a:cs typeface="Times New Roman" panose="02020603050405020304" charset="0"/>
              </a:endParaRPr>
            </a:p>
          </p:txBody>
        </p:sp>
      </p:grpSp>
      <p:grpSp>
        <p:nvGrpSpPr>
          <p:cNvPr id="47" name="组合 46"/>
          <p:cNvGrpSpPr/>
          <p:nvPr/>
        </p:nvGrpSpPr>
        <p:grpSpPr>
          <a:xfrm>
            <a:off x="5492115" y="1697308"/>
            <a:ext cx="1457692" cy="389896"/>
            <a:chOff x="7970" y="-1330"/>
            <a:chExt cx="2911" cy="2309"/>
          </a:xfrm>
        </p:grpSpPr>
        <p:sp>
          <p:nvSpPr>
            <p:cNvPr id="48" name="矩形 47"/>
            <p:cNvSpPr/>
            <p:nvPr/>
          </p:nvSpPr>
          <p:spPr>
            <a:xfrm>
              <a:off x="7970" y="-1330"/>
              <a:ext cx="2908" cy="230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49" name="文本框 48"/>
            <p:cNvSpPr txBox="1"/>
            <p:nvPr/>
          </p:nvSpPr>
          <p:spPr>
            <a:xfrm>
              <a:off x="7973" y="-133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Determine the conversion factor </a:t>
              </a:r>
              <a:r>
                <a:rPr lang="en-US" altLang="zh-CN" sz="900" b="1">
                  <a:solidFill>
                    <a:schemeClr val="tx1"/>
                  </a:solidFill>
                  <a:latin typeface="Times New Roman" panose="02020603050405020304" charset="0"/>
                  <a:cs typeface="Times New Roman" panose="02020603050405020304" charset="0"/>
                </a:rPr>
                <a:t>λ</a:t>
              </a:r>
              <a:endParaRPr lang="en-US" altLang="zh-CN" sz="900" b="1">
                <a:solidFill>
                  <a:schemeClr val="tx1"/>
                </a:solidFill>
                <a:latin typeface="Times New Roman" panose="02020603050405020304" charset="0"/>
                <a:cs typeface="Times New Roman" panose="02020603050405020304" charset="0"/>
              </a:endParaRPr>
            </a:p>
          </p:txBody>
        </p:sp>
      </p:grpSp>
      <p:grpSp>
        <p:nvGrpSpPr>
          <p:cNvPr id="51" name="组合 50"/>
          <p:cNvGrpSpPr/>
          <p:nvPr/>
        </p:nvGrpSpPr>
        <p:grpSpPr>
          <a:xfrm>
            <a:off x="5493385" y="2349500"/>
            <a:ext cx="1456690" cy="389896"/>
            <a:chOff x="7970" y="-1875"/>
            <a:chExt cx="2909" cy="2309"/>
          </a:xfrm>
        </p:grpSpPr>
        <p:sp>
          <p:nvSpPr>
            <p:cNvPr id="52" name="矩形 51"/>
            <p:cNvSpPr/>
            <p:nvPr/>
          </p:nvSpPr>
          <p:spPr>
            <a:xfrm>
              <a:off x="7970" y="-1875"/>
              <a:ext cx="2908" cy="230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54" name="文本框 53"/>
            <p:cNvSpPr txBox="1"/>
            <p:nvPr/>
          </p:nvSpPr>
          <p:spPr>
            <a:xfrm>
              <a:off x="7971" y="-174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Compute Box-Cox values for17 blazar candidates</a:t>
              </a:r>
              <a:endParaRPr lang="en-US" altLang="zh-CN" sz="900" b="1">
                <a:solidFill>
                  <a:schemeClr val="tx1"/>
                </a:solidFill>
                <a:latin typeface="Times New Roman" panose="02020603050405020304" charset="0"/>
                <a:cs typeface="Times New Roman" panose="02020603050405020304" charset="0"/>
              </a:endParaRPr>
            </a:p>
          </p:txBody>
        </p:sp>
      </p:grpSp>
      <p:grpSp>
        <p:nvGrpSpPr>
          <p:cNvPr id="56" name="组合 55"/>
          <p:cNvGrpSpPr/>
          <p:nvPr/>
        </p:nvGrpSpPr>
        <p:grpSpPr>
          <a:xfrm>
            <a:off x="5615940" y="4795520"/>
            <a:ext cx="1212215" cy="281305"/>
            <a:chOff x="7970" y="-1875"/>
            <a:chExt cx="2908" cy="2309"/>
          </a:xfrm>
        </p:grpSpPr>
        <p:sp>
          <p:nvSpPr>
            <p:cNvPr id="57" name="矩形 56"/>
            <p:cNvSpPr/>
            <p:nvPr/>
          </p:nvSpPr>
          <p:spPr>
            <a:xfrm>
              <a:off x="7970" y="-1875"/>
              <a:ext cx="2908" cy="230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58" name="文本框 57"/>
            <p:cNvSpPr txBox="1"/>
            <p:nvPr/>
          </p:nvSpPr>
          <p:spPr>
            <a:xfrm>
              <a:off x="7970" y="-175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Compute z-scores</a:t>
              </a:r>
              <a:endParaRPr lang="en-US" altLang="zh-CN" sz="900" b="1">
                <a:solidFill>
                  <a:schemeClr val="tx1"/>
                </a:solidFill>
                <a:latin typeface="Times New Roman" panose="02020603050405020304" charset="0"/>
                <a:cs typeface="Times New Roman" panose="02020603050405020304" charset="0"/>
              </a:endParaRPr>
            </a:p>
          </p:txBody>
        </p:sp>
      </p:grpSp>
      <p:grpSp>
        <p:nvGrpSpPr>
          <p:cNvPr id="59" name="组合 58"/>
          <p:cNvGrpSpPr/>
          <p:nvPr/>
        </p:nvGrpSpPr>
        <p:grpSpPr>
          <a:xfrm>
            <a:off x="7350760" y="1745615"/>
            <a:ext cx="2835275" cy="286385"/>
            <a:chOff x="7970" y="-1875"/>
            <a:chExt cx="2909" cy="1696"/>
          </a:xfrm>
        </p:grpSpPr>
        <p:sp>
          <p:nvSpPr>
            <p:cNvPr id="60" name="矩形 59"/>
            <p:cNvSpPr/>
            <p:nvPr/>
          </p:nvSpPr>
          <p:spPr>
            <a:xfrm>
              <a:off x="7970" y="-1875"/>
              <a:ext cx="2908" cy="1696"/>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61" name="文本框 60"/>
            <p:cNvSpPr txBox="1"/>
            <p:nvPr/>
          </p:nvSpPr>
          <p:spPr>
            <a:xfrm>
              <a:off x="7971" y="-174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Apply the Box-Cox transform using SciPy</a:t>
              </a:r>
              <a:endParaRPr lang="en-US" sz="900" b="1">
                <a:solidFill>
                  <a:schemeClr val="tx1"/>
                </a:solidFill>
                <a:latin typeface="Times New Roman" panose="02020603050405020304" charset="0"/>
                <a:cs typeface="Times New Roman" panose="02020603050405020304" charset="0"/>
              </a:endParaRPr>
            </a:p>
          </p:txBody>
        </p:sp>
      </p:grpSp>
      <p:grpSp>
        <p:nvGrpSpPr>
          <p:cNvPr id="62" name="组合 61"/>
          <p:cNvGrpSpPr/>
          <p:nvPr/>
        </p:nvGrpSpPr>
        <p:grpSpPr>
          <a:xfrm>
            <a:off x="10534015" y="1717675"/>
            <a:ext cx="1586230" cy="369570"/>
            <a:chOff x="7970" y="-1875"/>
            <a:chExt cx="2909" cy="1696"/>
          </a:xfrm>
        </p:grpSpPr>
        <p:sp>
          <p:nvSpPr>
            <p:cNvPr id="63" name="矩形 62"/>
            <p:cNvSpPr/>
            <p:nvPr/>
          </p:nvSpPr>
          <p:spPr>
            <a:xfrm>
              <a:off x="7970" y="-1875"/>
              <a:ext cx="2908" cy="1696"/>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64" name="文本框 63"/>
            <p:cNvSpPr txBox="1"/>
            <p:nvPr/>
          </p:nvSpPr>
          <p:spPr>
            <a:xfrm>
              <a:off x="7971" y="-1874"/>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Remove outliers using </a:t>
              </a:r>
              <a:endParaRPr lang="en-US" sz="900" b="1">
                <a:solidFill>
                  <a:schemeClr val="tx1"/>
                </a:solidFill>
                <a:latin typeface="Times New Roman" panose="02020603050405020304" charset="0"/>
                <a:cs typeface="Times New Roman" panose="02020603050405020304" charset="0"/>
              </a:endParaRPr>
            </a:p>
            <a:p>
              <a:pPr algn="ctr"/>
              <a:r>
                <a:rPr lang="en-US" sz="900" b="1">
                  <a:solidFill>
                    <a:schemeClr val="tx1"/>
                  </a:solidFill>
                  <a:latin typeface="Times New Roman" panose="02020603050405020304" charset="0"/>
                  <a:cs typeface="Times New Roman" panose="02020603050405020304" charset="0"/>
                </a:rPr>
                <a:t>the LOF algorithm</a:t>
              </a:r>
              <a:endParaRPr lang="en-US" sz="900" b="1">
                <a:solidFill>
                  <a:schemeClr val="tx1"/>
                </a:solidFill>
                <a:latin typeface="Times New Roman" panose="02020603050405020304" charset="0"/>
                <a:cs typeface="Times New Roman" panose="02020603050405020304" charset="0"/>
              </a:endParaRPr>
            </a:p>
          </p:txBody>
        </p:sp>
      </p:grpSp>
      <p:grpSp>
        <p:nvGrpSpPr>
          <p:cNvPr id="65" name="组合 64"/>
          <p:cNvGrpSpPr/>
          <p:nvPr/>
        </p:nvGrpSpPr>
        <p:grpSpPr>
          <a:xfrm>
            <a:off x="7755255" y="2215515"/>
            <a:ext cx="1906270" cy="369570"/>
            <a:chOff x="7970" y="-1875"/>
            <a:chExt cx="2909" cy="1696"/>
          </a:xfrm>
        </p:grpSpPr>
        <p:sp>
          <p:nvSpPr>
            <p:cNvPr id="66" name="矩形 65"/>
            <p:cNvSpPr/>
            <p:nvPr/>
          </p:nvSpPr>
          <p:spPr>
            <a:xfrm>
              <a:off x="7970" y="-1875"/>
              <a:ext cx="2908" cy="1696"/>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67" name="文本框 66"/>
            <p:cNvSpPr txBox="1"/>
            <p:nvPr/>
          </p:nvSpPr>
          <p:spPr>
            <a:xfrm>
              <a:off x="7971" y="-174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Fit multi-band fluxes with a truncated normal distribution</a:t>
              </a:r>
              <a:endParaRPr lang="en-US" sz="900" b="1">
                <a:solidFill>
                  <a:schemeClr val="tx1"/>
                </a:solidFill>
                <a:latin typeface="Times New Roman" panose="02020603050405020304" charset="0"/>
                <a:cs typeface="Times New Roman" panose="02020603050405020304" charset="0"/>
              </a:endParaRPr>
            </a:p>
          </p:txBody>
        </p:sp>
      </p:grpSp>
      <p:grpSp>
        <p:nvGrpSpPr>
          <p:cNvPr id="77" name="组合 76"/>
          <p:cNvGrpSpPr/>
          <p:nvPr/>
        </p:nvGrpSpPr>
        <p:grpSpPr>
          <a:xfrm>
            <a:off x="7863205" y="2767330"/>
            <a:ext cx="1687830" cy="286385"/>
            <a:chOff x="7970" y="-1875"/>
            <a:chExt cx="2909" cy="1696"/>
          </a:xfrm>
        </p:grpSpPr>
        <p:sp>
          <p:nvSpPr>
            <p:cNvPr id="78" name="矩形 77"/>
            <p:cNvSpPr/>
            <p:nvPr/>
          </p:nvSpPr>
          <p:spPr>
            <a:xfrm>
              <a:off x="7970" y="-1875"/>
              <a:ext cx="2908" cy="1696"/>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79" name="文本框 78"/>
            <p:cNvSpPr txBox="1"/>
            <p:nvPr/>
          </p:nvSpPr>
          <p:spPr>
            <a:xfrm>
              <a:off x="7971" y="-1740"/>
              <a:ext cx="2908" cy="944"/>
            </a:xfrm>
            <a:prstGeom prst="rect">
              <a:avLst/>
            </a:prstGeom>
            <a:noFill/>
          </p:spPr>
          <p:txBody>
            <a:bodyPr wrap="square" rtlCol="0">
              <a:noAutofit/>
            </a:bodyPr>
            <a:p>
              <a:pPr algn="ctr"/>
              <a:r>
                <a:rPr lang="en-US" sz="900" b="1">
                  <a:latin typeface="Times New Roman" panose="02020603050405020304" charset="0"/>
                  <a:cs typeface="Times New Roman" panose="02020603050405020304" charset="0"/>
                  <a:sym typeface="+mn-ea"/>
                </a:rPr>
                <a:t>Conduct KS and CVM tests</a:t>
              </a:r>
              <a:endParaRPr lang="en-US" sz="900" b="1">
                <a:solidFill>
                  <a:schemeClr val="tx1"/>
                </a:solidFill>
                <a:latin typeface="Times New Roman" panose="02020603050405020304" charset="0"/>
                <a:cs typeface="Times New Roman" panose="02020603050405020304" charset="0"/>
              </a:endParaRPr>
            </a:p>
          </p:txBody>
        </p:sp>
      </p:grpSp>
      <p:grpSp>
        <p:nvGrpSpPr>
          <p:cNvPr id="80" name="组合 79"/>
          <p:cNvGrpSpPr/>
          <p:nvPr/>
        </p:nvGrpSpPr>
        <p:grpSpPr>
          <a:xfrm>
            <a:off x="10534015" y="4795520"/>
            <a:ext cx="1402715" cy="281305"/>
            <a:chOff x="7970" y="-1875"/>
            <a:chExt cx="2908" cy="2309"/>
          </a:xfrm>
        </p:grpSpPr>
        <p:sp>
          <p:nvSpPr>
            <p:cNvPr id="81" name="矩形 80"/>
            <p:cNvSpPr/>
            <p:nvPr/>
          </p:nvSpPr>
          <p:spPr>
            <a:xfrm>
              <a:off x="7970" y="-1875"/>
              <a:ext cx="2908" cy="230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82" name="文本框 81"/>
            <p:cNvSpPr txBox="1"/>
            <p:nvPr/>
          </p:nvSpPr>
          <p:spPr>
            <a:xfrm>
              <a:off x="7970" y="-1750"/>
              <a:ext cx="2908" cy="1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Compute 1</a:t>
              </a:r>
              <a:r>
                <a:rPr lang="en-US" altLang="zh-CN" sz="900" b="1">
                  <a:solidFill>
                    <a:schemeClr val="tx1"/>
                  </a:solidFill>
                  <a:latin typeface="Times New Roman" panose="02020603050405020304" charset="0"/>
                  <a:cs typeface="Times New Roman" panose="02020603050405020304" charset="0"/>
                </a:rPr>
                <a:t>σ and 2</a:t>
              </a:r>
              <a:r>
                <a:rPr lang="en-US" altLang="zh-CN" sz="900" b="1">
                  <a:latin typeface="Times New Roman" panose="02020603050405020304" charset="0"/>
                  <a:cs typeface="Times New Roman" panose="02020603050405020304" charset="0"/>
                  <a:sym typeface="+mn-ea"/>
                </a:rPr>
                <a:t>σ CIs </a:t>
              </a:r>
              <a:endParaRPr lang="en-US" altLang="zh-CN" sz="900" b="1">
                <a:solidFill>
                  <a:schemeClr val="tx1"/>
                </a:solidFill>
                <a:latin typeface="Times New Roman" panose="02020603050405020304" charset="0"/>
                <a:cs typeface="Times New Roman" panose="02020603050405020304" charset="0"/>
              </a:endParaRPr>
            </a:p>
          </p:txBody>
        </p:sp>
      </p:grpSp>
      <p:grpSp>
        <p:nvGrpSpPr>
          <p:cNvPr id="83" name="组合 82"/>
          <p:cNvGrpSpPr/>
          <p:nvPr/>
        </p:nvGrpSpPr>
        <p:grpSpPr>
          <a:xfrm>
            <a:off x="7228205" y="5509895"/>
            <a:ext cx="2956560" cy="286385"/>
            <a:chOff x="7970" y="-1875"/>
            <a:chExt cx="2909" cy="1696"/>
          </a:xfrm>
        </p:grpSpPr>
        <p:sp>
          <p:nvSpPr>
            <p:cNvPr id="84" name="矩形 83"/>
            <p:cNvSpPr/>
            <p:nvPr/>
          </p:nvSpPr>
          <p:spPr>
            <a:xfrm>
              <a:off x="7970" y="-1875"/>
              <a:ext cx="2908" cy="1696"/>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85" name="文本框 84"/>
            <p:cNvSpPr txBox="1"/>
            <p:nvPr/>
          </p:nvSpPr>
          <p:spPr>
            <a:xfrm>
              <a:off x="7971" y="-174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Consistency analysis of flux distribution characteristics</a:t>
              </a:r>
              <a:endParaRPr lang="en-US" sz="900" b="1">
                <a:solidFill>
                  <a:schemeClr val="tx1"/>
                </a:solidFill>
                <a:latin typeface="Times New Roman" panose="02020603050405020304" charset="0"/>
                <a:cs typeface="Times New Roman" panose="02020603050405020304" charset="0"/>
              </a:endParaRPr>
            </a:p>
          </p:txBody>
        </p:sp>
      </p:grpSp>
      <p:grpSp>
        <p:nvGrpSpPr>
          <p:cNvPr id="87" name="组合 86"/>
          <p:cNvGrpSpPr/>
          <p:nvPr/>
        </p:nvGrpSpPr>
        <p:grpSpPr>
          <a:xfrm>
            <a:off x="8187690" y="3538855"/>
            <a:ext cx="1035685" cy="281305"/>
            <a:chOff x="7970" y="-1875"/>
            <a:chExt cx="2908" cy="2309"/>
          </a:xfrm>
        </p:grpSpPr>
        <p:sp>
          <p:nvSpPr>
            <p:cNvPr id="88" name="矩形 87"/>
            <p:cNvSpPr/>
            <p:nvPr/>
          </p:nvSpPr>
          <p:spPr>
            <a:xfrm>
              <a:off x="7970" y="-1875"/>
              <a:ext cx="2908" cy="230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89" name="文本框 88"/>
            <p:cNvSpPr txBox="1"/>
            <p:nvPr/>
          </p:nvSpPr>
          <p:spPr>
            <a:xfrm>
              <a:off x="7970" y="-175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P value </a:t>
              </a:r>
              <a:r>
                <a:rPr lang="zh-CN" altLang="en-US" sz="900" b="1">
                  <a:solidFill>
                    <a:schemeClr val="tx1"/>
                  </a:solidFill>
                  <a:latin typeface="Times New Roman" panose="02020603050405020304" charset="0"/>
                  <a:cs typeface="Times New Roman" panose="02020603050405020304" charset="0"/>
                </a:rPr>
                <a:t>＞</a:t>
              </a:r>
              <a:r>
                <a:rPr lang="en-US" altLang="zh-CN" sz="900" b="1">
                  <a:solidFill>
                    <a:schemeClr val="tx1"/>
                  </a:solidFill>
                  <a:latin typeface="Times New Roman" panose="02020603050405020304" charset="0"/>
                  <a:cs typeface="Times New Roman" panose="02020603050405020304" charset="0"/>
                </a:rPr>
                <a:t>0.05</a:t>
              </a:r>
              <a:endParaRPr lang="en-US" altLang="zh-CN" sz="900" b="1">
                <a:solidFill>
                  <a:schemeClr val="tx1"/>
                </a:solidFill>
                <a:latin typeface="Times New Roman" panose="02020603050405020304" charset="0"/>
                <a:cs typeface="Times New Roman" panose="02020603050405020304" charset="0"/>
              </a:endParaRPr>
            </a:p>
          </p:txBody>
        </p:sp>
      </p:grpSp>
      <p:grpSp>
        <p:nvGrpSpPr>
          <p:cNvPr id="90" name="组合 89"/>
          <p:cNvGrpSpPr/>
          <p:nvPr/>
        </p:nvGrpSpPr>
        <p:grpSpPr>
          <a:xfrm>
            <a:off x="9995535" y="3538855"/>
            <a:ext cx="1116965" cy="281305"/>
            <a:chOff x="7970" y="-1875"/>
            <a:chExt cx="2908" cy="2309"/>
          </a:xfrm>
        </p:grpSpPr>
        <p:sp>
          <p:nvSpPr>
            <p:cNvPr id="91" name="矩形 90"/>
            <p:cNvSpPr/>
            <p:nvPr/>
          </p:nvSpPr>
          <p:spPr>
            <a:xfrm>
              <a:off x="7970" y="-1875"/>
              <a:ext cx="2908" cy="230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92" name="文本框 91"/>
            <p:cNvSpPr txBox="1"/>
            <p:nvPr/>
          </p:nvSpPr>
          <p:spPr>
            <a:xfrm>
              <a:off x="7970" y="-1750"/>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P value </a:t>
              </a:r>
              <a:r>
                <a:rPr lang="zh-CN" altLang="en-US" sz="900" b="1">
                  <a:solidFill>
                    <a:schemeClr val="tx1"/>
                  </a:solidFill>
                  <a:latin typeface="Times New Roman" panose="02020603050405020304" charset="0"/>
                  <a:cs typeface="Times New Roman" panose="02020603050405020304" charset="0"/>
                </a:rPr>
                <a:t>＜</a:t>
              </a:r>
              <a:r>
                <a:rPr lang="en-US" altLang="zh-CN" sz="900" b="1">
                  <a:solidFill>
                    <a:schemeClr val="tx1"/>
                  </a:solidFill>
                  <a:latin typeface="Times New Roman" panose="02020603050405020304" charset="0"/>
                  <a:cs typeface="Times New Roman" panose="02020603050405020304" charset="0"/>
                </a:rPr>
                <a:t>0.05</a:t>
              </a:r>
              <a:endParaRPr lang="en-US" altLang="zh-CN" sz="900" b="1">
                <a:solidFill>
                  <a:schemeClr val="tx1"/>
                </a:solidFill>
                <a:latin typeface="Times New Roman" panose="02020603050405020304" charset="0"/>
                <a:cs typeface="Times New Roman" panose="02020603050405020304" charset="0"/>
              </a:endParaRPr>
            </a:p>
          </p:txBody>
        </p:sp>
      </p:grpSp>
      <p:grpSp>
        <p:nvGrpSpPr>
          <p:cNvPr id="93" name="组合 92"/>
          <p:cNvGrpSpPr/>
          <p:nvPr/>
        </p:nvGrpSpPr>
        <p:grpSpPr>
          <a:xfrm>
            <a:off x="7522210" y="3993515"/>
            <a:ext cx="2376170" cy="281305"/>
            <a:chOff x="7970" y="-1330"/>
            <a:chExt cx="2911" cy="2309"/>
          </a:xfrm>
        </p:grpSpPr>
        <p:sp>
          <p:nvSpPr>
            <p:cNvPr id="94" name="矩形 93"/>
            <p:cNvSpPr/>
            <p:nvPr/>
          </p:nvSpPr>
          <p:spPr>
            <a:xfrm>
              <a:off x="7970" y="-1330"/>
              <a:ext cx="2908" cy="230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900"/>
            </a:p>
          </p:txBody>
        </p:sp>
        <p:sp>
          <p:nvSpPr>
            <p:cNvPr id="95" name="文本框 94"/>
            <p:cNvSpPr txBox="1"/>
            <p:nvPr/>
          </p:nvSpPr>
          <p:spPr>
            <a:xfrm>
              <a:off x="7973" y="-1205"/>
              <a:ext cx="2908" cy="944"/>
            </a:xfrm>
            <a:prstGeom prst="rect">
              <a:avLst/>
            </a:prstGeom>
            <a:noFill/>
          </p:spPr>
          <p:txBody>
            <a:bodyPr wrap="square" rtlCol="0">
              <a:noAutofit/>
            </a:bodyPr>
            <a:p>
              <a:pPr algn="ctr"/>
              <a:r>
                <a:rPr lang="en-US" sz="900" b="1">
                  <a:solidFill>
                    <a:schemeClr val="tx1"/>
                  </a:solidFill>
                  <a:latin typeface="Times New Roman" panose="02020603050405020304" charset="0"/>
                  <a:cs typeface="Times New Roman" panose="02020603050405020304" charset="0"/>
                </a:rPr>
                <a:t>Determine the optimal distribution model</a:t>
              </a:r>
              <a:endParaRPr lang="en-US" altLang="zh-CN" sz="900" b="1">
                <a:solidFill>
                  <a:schemeClr val="tx1"/>
                </a:solidFill>
                <a:latin typeface="Times New Roman" panose="02020603050405020304" charset="0"/>
                <a:cs typeface="Times New Roman" panose="02020603050405020304" charset="0"/>
              </a:endParaRPr>
            </a:p>
          </p:txBody>
        </p:sp>
      </p:grpSp>
      <p:cxnSp>
        <p:nvCxnSpPr>
          <p:cNvPr id="97" name="肘形连接符 96"/>
          <p:cNvCxnSpPr/>
          <p:nvPr/>
        </p:nvCxnSpPr>
        <p:spPr>
          <a:xfrm rot="5400000" flipV="1">
            <a:off x="7256780" y="-103505"/>
            <a:ext cx="179705" cy="2592070"/>
          </a:xfrm>
          <a:prstGeom prst="bentConnector3">
            <a:avLst>
              <a:gd name="adj1" fmla="val 50018"/>
            </a:avLst>
          </a:prstGeom>
          <a:ln w="317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98" name="肘形连接符 97"/>
          <p:cNvCxnSpPr/>
          <p:nvPr/>
        </p:nvCxnSpPr>
        <p:spPr>
          <a:xfrm rot="5400000">
            <a:off x="4664710" y="-103505"/>
            <a:ext cx="179705" cy="2592070"/>
          </a:xfrm>
          <a:prstGeom prst="bentConnector3">
            <a:avLst>
              <a:gd name="adj1" fmla="val 50121"/>
            </a:avLst>
          </a:prstGeom>
          <a:ln w="317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102" name="肘形连接符 101"/>
          <p:cNvCxnSpPr/>
          <p:nvPr/>
        </p:nvCxnSpPr>
        <p:spPr>
          <a:xfrm rot="5400000" flipV="1">
            <a:off x="3512185" y="1379855"/>
            <a:ext cx="577850" cy="1188085"/>
          </a:xfrm>
          <a:prstGeom prst="bentConnector3">
            <a:avLst>
              <a:gd name="adj1" fmla="val 50018"/>
            </a:avLst>
          </a:prstGeom>
          <a:ln w="317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103" name="肘形连接符 102"/>
          <p:cNvCxnSpPr/>
          <p:nvPr/>
        </p:nvCxnSpPr>
        <p:spPr>
          <a:xfrm rot="5400000">
            <a:off x="2324735" y="1379855"/>
            <a:ext cx="577850" cy="1188085"/>
          </a:xfrm>
          <a:prstGeom prst="bentConnector3">
            <a:avLst>
              <a:gd name="adj1" fmla="val 50121"/>
            </a:avLst>
          </a:prstGeom>
          <a:ln w="317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108" name="肘形连接符 107"/>
          <p:cNvCxnSpPr/>
          <p:nvPr/>
        </p:nvCxnSpPr>
        <p:spPr>
          <a:xfrm rot="10800000" flipV="1">
            <a:off x="3112815" y="4488610"/>
            <a:ext cx="360000" cy="900000"/>
          </a:xfrm>
          <a:prstGeom prst="bentConnector3">
            <a:avLst>
              <a:gd name="adj1" fmla="val 49968"/>
            </a:avLst>
          </a:prstGeom>
          <a:ln w="44450" cap="sq" cmpd="sng">
            <a:solidFill>
              <a:srgbClr val="4472C4"/>
            </a:solidFill>
            <a:prstDash val="solid"/>
            <a:headEnd type="none"/>
            <a:tailEnd type="triangle" w="sm" len="sm"/>
          </a:ln>
        </p:spPr>
        <p:style>
          <a:lnRef idx="2">
            <a:schemeClr val="accent1"/>
          </a:lnRef>
          <a:fillRef idx="0">
            <a:srgbClr val="FFFFFF"/>
          </a:fillRef>
          <a:effectRef idx="0">
            <a:srgbClr val="FFFFFF"/>
          </a:effectRef>
          <a:fontRef idx="minor">
            <a:schemeClr val="tx1"/>
          </a:fontRef>
        </p:style>
      </p:cxnSp>
      <p:sp>
        <p:nvSpPr>
          <p:cNvPr id="109" name="直角上箭头 108"/>
          <p:cNvSpPr/>
          <p:nvPr/>
        </p:nvSpPr>
        <p:spPr>
          <a:xfrm rot="10800000">
            <a:off x="6174435" y="1373355"/>
            <a:ext cx="1116000" cy="324000"/>
          </a:xfrm>
          <a:prstGeom prst="bentUpArrow">
            <a:avLst>
              <a:gd name="adj1" fmla="val 9432"/>
              <a:gd name="adj2" fmla="val 13763"/>
              <a:gd name="adj3" fmla="val 19939"/>
            </a:avLst>
          </a:prstGeom>
          <a:ln w="3175">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0" name="下箭头 109"/>
          <p:cNvSpPr/>
          <p:nvPr/>
        </p:nvSpPr>
        <p:spPr>
          <a:xfrm>
            <a:off x="8633460" y="1567815"/>
            <a:ext cx="72000" cy="18000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1" name="下箭头 110"/>
          <p:cNvSpPr/>
          <p:nvPr/>
        </p:nvSpPr>
        <p:spPr>
          <a:xfrm rot="5400000">
            <a:off x="10323830" y="1713230"/>
            <a:ext cx="76200" cy="34925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2" name="下箭头 111"/>
          <p:cNvSpPr/>
          <p:nvPr/>
        </p:nvSpPr>
        <p:spPr>
          <a:xfrm>
            <a:off x="8633460" y="2587625"/>
            <a:ext cx="76200" cy="18034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3" name="下箭头 112"/>
          <p:cNvSpPr/>
          <p:nvPr/>
        </p:nvSpPr>
        <p:spPr>
          <a:xfrm>
            <a:off x="8633460" y="3053715"/>
            <a:ext cx="76200" cy="48514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4" name="下箭头 113"/>
          <p:cNvSpPr/>
          <p:nvPr/>
        </p:nvSpPr>
        <p:spPr>
          <a:xfrm>
            <a:off x="8633460" y="2032000"/>
            <a:ext cx="72000" cy="18000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5" name="下箭头 114"/>
          <p:cNvSpPr/>
          <p:nvPr/>
        </p:nvSpPr>
        <p:spPr>
          <a:xfrm>
            <a:off x="6186170" y="2082800"/>
            <a:ext cx="76200" cy="26670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6" name="下箭头 115"/>
          <p:cNvSpPr/>
          <p:nvPr/>
        </p:nvSpPr>
        <p:spPr>
          <a:xfrm>
            <a:off x="8642985" y="3820160"/>
            <a:ext cx="76200" cy="17272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7" name="直角上箭头 116"/>
          <p:cNvSpPr/>
          <p:nvPr/>
        </p:nvSpPr>
        <p:spPr>
          <a:xfrm rot="10800000" flipH="1">
            <a:off x="8682355" y="3230245"/>
            <a:ext cx="1837055" cy="308610"/>
          </a:xfrm>
          <a:prstGeom prst="bentUpArrow">
            <a:avLst>
              <a:gd name="adj1" fmla="val 9432"/>
              <a:gd name="adj2" fmla="val 13763"/>
              <a:gd name="adj3" fmla="val 19939"/>
            </a:avLst>
          </a:prstGeom>
          <a:ln w="3175">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9" name="下箭头 118"/>
          <p:cNvSpPr/>
          <p:nvPr/>
        </p:nvSpPr>
        <p:spPr>
          <a:xfrm>
            <a:off x="1981835" y="2602230"/>
            <a:ext cx="76200" cy="63373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0" name="下箭头 119"/>
          <p:cNvSpPr/>
          <p:nvPr/>
        </p:nvSpPr>
        <p:spPr>
          <a:xfrm>
            <a:off x="1981835" y="3622675"/>
            <a:ext cx="76200" cy="619125"/>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1" name="下箭头 120"/>
          <p:cNvSpPr/>
          <p:nvPr/>
        </p:nvSpPr>
        <p:spPr>
          <a:xfrm>
            <a:off x="1981835" y="4629150"/>
            <a:ext cx="76200" cy="59944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2" name="下箭头 121"/>
          <p:cNvSpPr/>
          <p:nvPr/>
        </p:nvSpPr>
        <p:spPr>
          <a:xfrm>
            <a:off x="4363085" y="2649855"/>
            <a:ext cx="76200" cy="162433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3" name="直角上箭头 122"/>
          <p:cNvSpPr/>
          <p:nvPr/>
        </p:nvSpPr>
        <p:spPr>
          <a:xfrm rot="10800000" flipH="1" flipV="1">
            <a:off x="11112500" y="2083435"/>
            <a:ext cx="347345" cy="1602105"/>
          </a:xfrm>
          <a:prstGeom prst="bentUpArrow">
            <a:avLst>
              <a:gd name="adj1" fmla="val 9432"/>
              <a:gd name="adj2" fmla="val 13763"/>
              <a:gd name="adj3" fmla="val 19939"/>
            </a:avLst>
          </a:prstGeom>
          <a:ln w="3175">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25" name="肘形连接符 124"/>
          <p:cNvCxnSpPr/>
          <p:nvPr/>
        </p:nvCxnSpPr>
        <p:spPr>
          <a:xfrm rot="5400000" flipV="1">
            <a:off x="9690100" y="3300095"/>
            <a:ext cx="506095" cy="2484120"/>
          </a:xfrm>
          <a:prstGeom prst="bentConnector3">
            <a:avLst>
              <a:gd name="adj1" fmla="val 50018"/>
            </a:avLst>
          </a:prstGeom>
          <a:ln w="317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126" name="肘形连接符 125"/>
          <p:cNvCxnSpPr/>
          <p:nvPr/>
        </p:nvCxnSpPr>
        <p:spPr>
          <a:xfrm rot="5400000">
            <a:off x="7205980" y="3300095"/>
            <a:ext cx="506095" cy="2484120"/>
          </a:xfrm>
          <a:prstGeom prst="bentConnector3">
            <a:avLst>
              <a:gd name="adj1" fmla="val 50121"/>
            </a:avLst>
          </a:prstGeom>
          <a:ln w="317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129" name="肘形连接符 128"/>
          <p:cNvCxnSpPr/>
          <p:nvPr/>
        </p:nvCxnSpPr>
        <p:spPr>
          <a:xfrm rot="5400000">
            <a:off x="7212330" y="4649470"/>
            <a:ext cx="414020" cy="2736215"/>
          </a:xfrm>
          <a:prstGeom prst="bentConnector3">
            <a:avLst>
              <a:gd name="adj1" fmla="val 44940"/>
            </a:avLst>
          </a:prstGeom>
          <a:ln w="444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130" name="肘形连接符 129"/>
          <p:cNvCxnSpPr/>
          <p:nvPr/>
        </p:nvCxnSpPr>
        <p:spPr>
          <a:xfrm rot="5400000" flipV="1">
            <a:off x="3738245" y="3911600"/>
            <a:ext cx="593725" cy="4032250"/>
          </a:xfrm>
          <a:prstGeom prst="bentConnector3">
            <a:avLst>
              <a:gd name="adj1" fmla="val 61321"/>
            </a:avLst>
          </a:prstGeom>
          <a:ln w="444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132" name="肘形连接符 131"/>
          <p:cNvCxnSpPr/>
          <p:nvPr/>
        </p:nvCxnSpPr>
        <p:spPr>
          <a:xfrm rot="5400000">
            <a:off x="9754235" y="4060190"/>
            <a:ext cx="414655" cy="2484120"/>
          </a:xfrm>
          <a:prstGeom prst="bentConnector3">
            <a:avLst>
              <a:gd name="adj1" fmla="val 50062"/>
            </a:avLst>
          </a:prstGeom>
          <a:ln w="5080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133" name="肘形连接符 132"/>
          <p:cNvCxnSpPr/>
          <p:nvPr/>
        </p:nvCxnSpPr>
        <p:spPr>
          <a:xfrm rot="5400000" flipV="1">
            <a:off x="7270115" y="4060190"/>
            <a:ext cx="414655" cy="2484120"/>
          </a:xfrm>
          <a:prstGeom prst="bentConnector3">
            <a:avLst>
              <a:gd name="adj1" fmla="val 50018"/>
            </a:avLst>
          </a:prstGeom>
          <a:ln w="5080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sp>
        <p:nvSpPr>
          <p:cNvPr id="5" name="下箭头 4"/>
          <p:cNvSpPr/>
          <p:nvPr/>
        </p:nvSpPr>
        <p:spPr>
          <a:xfrm rot="5400000">
            <a:off x="7112000" y="1684655"/>
            <a:ext cx="76200" cy="40132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下箭头 6"/>
          <p:cNvSpPr/>
          <p:nvPr/>
        </p:nvSpPr>
        <p:spPr>
          <a:xfrm flipH="1">
            <a:off x="6175375" y="2739390"/>
            <a:ext cx="76200" cy="2056130"/>
          </a:xfrm>
          <a:prstGeom prst="downArrow">
            <a:avLst>
              <a:gd name="adj1" fmla="val 50000"/>
              <a:gd name="adj2" fmla="val 84166"/>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905510" y="1280795"/>
            <a:ext cx="4255770" cy="4515485"/>
          </a:xfrm>
          <a:prstGeom prst="rect">
            <a:avLst/>
          </a:prstGeom>
          <a:noFill/>
          <a:ln w="3175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5494020" y="1280795"/>
            <a:ext cx="6625590" cy="4515485"/>
          </a:xfrm>
          <a:prstGeom prst="rect">
            <a:avLst/>
          </a:prstGeom>
          <a:noFill/>
          <a:ln w="3175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000" fill="hold">
                                          <p:stCondLst>
                                            <p:cond delay="0"/>
                                          </p:stCondLst>
                                        </p:cTn>
                                        <p:tgtEl>
                                          <p:spTgt spid="98"/>
                                        </p:tgtEl>
                                        <p:attrNameLst>
                                          <p:attrName>style.visibility</p:attrName>
                                        </p:attrNameLst>
                                      </p:cBhvr>
                                      <p:to>
                                        <p:strVal val="visible"/>
                                      </p:to>
                                    </p:set>
                                    <p:animEffect transition="in" filter="strips(downLeft)">
                                      <p:cBhvr>
                                        <p:cTn id="7" dur="1000"/>
                                        <p:tgtEl>
                                          <p:spTgt spid="98"/>
                                        </p:tgtEl>
                                      </p:cBhvr>
                                    </p:animEffect>
                                  </p:childTnLst>
                                </p:cTn>
                              </p:par>
                            </p:childTnLst>
                          </p:cTn>
                        </p:par>
                        <p:par>
                          <p:cTn id="8" fill="hold">
                            <p:stCondLst>
                              <p:cond delay="1000"/>
                            </p:stCondLst>
                            <p:childTnLst>
                              <p:par>
                                <p:cTn id="9" presetID="8" presetClass="entr" presetSubtype="16" fill="hold" nodeType="afterEffect">
                                  <p:stCondLst>
                                    <p:cond delay="0"/>
                                  </p:stCondLst>
                                  <p:childTnLst>
                                    <p:set>
                                      <p:cBhvr>
                                        <p:cTn id="10" dur="1000" fill="hold">
                                          <p:stCondLst>
                                            <p:cond delay="0"/>
                                          </p:stCondLst>
                                        </p:cTn>
                                        <p:tgtEl>
                                          <p:spTgt spid="29"/>
                                        </p:tgtEl>
                                        <p:attrNameLst>
                                          <p:attrName>style.visibility</p:attrName>
                                        </p:attrNameLst>
                                      </p:cBhvr>
                                      <p:to>
                                        <p:strVal val="visible"/>
                                      </p:to>
                                    </p:set>
                                    <p:animEffect transition="in" filter="diamond(in)">
                                      <p:cBhvr>
                                        <p:cTn id="11" dur="1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000" fill="hold">
                                          <p:stCondLst>
                                            <p:cond delay="0"/>
                                          </p:stCondLst>
                                        </p:cTn>
                                        <p:tgtEl>
                                          <p:spTgt spid="103"/>
                                        </p:tgtEl>
                                        <p:attrNameLst>
                                          <p:attrName>style.visibility</p:attrName>
                                        </p:attrNameLst>
                                      </p:cBhvr>
                                      <p:to>
                                        <p:strVal val="visible"/>
                                      </p:to>
                                    </p:set>
                                    <p:animEffect transition="in" filter="strips(downLeft)">
                                      <p:cBhvr>
                                        <p:cTn id="16" dur="1000"/>
                                        <p:tgtEl>
                                          <p:spTgt spid="103"/>
                                        </p:tgtEl>
                                      </p:cBhvr>
                                    </p:animEffect>
                                  </p:childTnLst>
                                </p:cTn>
                              </p:par>
                            </p:childTnLst>
                          </p:cTn>
                        </p:par>
                        <p:par>
                          <p:cTn id="17" fill="hold">
                            <p:stCondLst>
                              <p:cond delay="1000"/>
                            </p:stCondLst>
                            <p:childTnLst>
                              <p:par>
                                <p:cTn id="18" presetID="8" presetClass="entr" presetSubtype="16" fill="hold" nodeType="afterEffect">
                                  <p:stCondLst>
                                    <p:cond delay="0"/>
                                  </p:stCondLst>
                                  <p:childTnLst>
                                    <p:set>
                                      <p:cBhvr>
                                        <p:cTn id="19" dur="1000" fill="hold">
                                          <p:stCondLst>
                                            <p:cond delay="0"/>
                                          </p:stCondLst>
                                        </p:cTn>
                                        <p:tgtEl>
                                          <p:spTgt spid="32"/>
                                        </p:tgtEl>
                                        <p:attrNameLst>
                                          <p:attrName>style.visibility</p:attrName>
                                        </p:attrNameLst>
                                      </p:cBhvr>
                                      <p:to>
                                        <p:strVal val="visible"/>
                                      </p:to>
                                    </p:set>
                                    <p:animEffect transition="in" filter="diamond(in)">
                                      <p:cBhvr>
                                        <p:cTn id="20" dur="1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000" fill="hold">
                                          <p:stCondLst>
                                            <p:cond delay="0"/>
                                          </p:stCondLst>
                                        </p:cTn>
                                        <p:tgtEl>
                                          <p:spTgt spid="119"/>
                                        </p:tgtEl>
                                        <p:attrNameLst>
                                          <p:attrName>style.visibility</p:attrName>
                                        </p:attrNameLst>
                                      </p:cBhvr>
                                      <p:to>
                                        <p:strVal val="visible"/>
                                      </p:to>
                                    </p:set>
                                    <p:anim calcmode="lin" valueType="num">
                                      <p:cBhvr additive="base">
                                        <p:cTn id="25" dur="1000" fill="hold"/>
                                        <p:tgtEl>
                                          <p:spTgt spid="119"/>
                                        </p:tgtEl>
                                        <p:attrNameLst>
                                          <p:attrName>ppt_x</p:attrName>
                                        </p:attrNameLst>
                                      </p:cBhvr>
                                      <p:tavLst>
                                        <p:tav tm="0">
                                          <p:val>
                                            <p:strVal val="#ppt_x"/>
                                          </p:val>
                                        </p:tav>
                                        <p:tav tm="100000">
                                          <p:val>
                                            <p:strVal val="#ppt_x"/>
                                          </p:val>
                                        </p:tav>
                                      </p:tavLst>
                                    </p:anim>
                                    <p:anim calcmode="lin" valueType="num">
                                      <p:cBhvr additive="base">
                                        <p:cTn id="26" dur="1000" fill="hold"/>
                                        <p:tgtEl>
                                          <p:spTgt spid="119"/>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8" presetClass="entr" presetSubtype="16" fill="hold" grpId="0" nodeType="afterEffect">
                                  <p:stCondLst>
                                    <p:cond delay="0"/>
                                  </p:stCondLst>
                                  <p:childTnLst>
                                    <p:set>
                                      <p:cBhvr>
                                        <p:cTn id="29" dur="1000" fill="hold">
                                          <p:stCondLst>
                                            <p:cond delay="0"/>
                                          </p:stCondLst>
                                        </p:cTn>
                                        <p:tgtEl>
                                          <p:spTgt spid="38"/>
                                        </p:tgtEl>
                                        <p:attrNameLst>
                                          <p:attrName>style.visibility</p:attrName>
                                        </p:attrNameLst>
                                      </p:cBhvr>
                                      <p:to>
                                        <p:strVal val="visible"/>
                                      </p:to>
                                    </p:set>
                                    <p:animEffect transition="in" filter="diamond(in)">
                                      <p:cBhvr>
                                        <p:cTn id="30" dur="10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000" fill="hold">
                                          <p:stCondLst>
                                            <p:cond delay="0"/>
                                          </p:stCondLst>
                                        </p:cTn>
                                        <p:tgtEl>
                                          <p:spTgt spid="120"/>
                                        </p:tgtEl>
                                        <p:attrNameLst>
                                          <p:attrName>style.visibility</p:attrName>
                                        </p:attrNameLst>
                                      </p:cBhvr>
                                      <p:to>
                                        <p:strVal val="visible"/>
                                      </p:to>
                                    </p:set>
                                    <p:anim calcmode="lin" valueType="num">
                                      <p:cBhvr additive="base">
                                        <p:cTn id="35" dur="1000" fill="hold"/>
                                        <p:tgtEl>
                                          <p:spTgt spid="120"/>
                                        </p:tgtEl>
                                        <p:attrNameLst>
                                          <p:attrName>ppt_x</p:attrName>
                                        </p:attrNameLst>
                                      </p:cBhvr>
                                      <p:tavLst>
                                        <p:tav tm="0">
                                          <p:val>
                                            <p:strVal val="#ppt_x"/>
                                          </p:val>
                                        </p:tav>
                                        <p:tav tm="100000">
                                          <p:val>
                                            <p:strVal val="#ppt_x"/>
                                          </p:val>
                                        </p:tav>
                                      </p:tavLst>
                                    </p:anim>
                                    <p:anim calcmode="lin" valueType="num">
                                      <p:cBhvr additive="base">
                                        <p:cTn id="36" dur="1000" fill="hold"/>
                                        <p:tgtEl>
                                          <p:spTgt spid="120"/>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8" presetClass="entr" presetSubtype="16" fill="hold" grpId="0" nodeType="afterEffect">
                                  <p:stCondLst>
                                    <p:cond delay="0"/>
                                  </p:stCondLst>
                                  <p:childTnLst>
                                    <p:set>
                                      <p:cBhvr>
                                        <p:cTn id="39" dur="1000" fill="hold">
                                          <p:stCondLst>
                                            <p:cond delay="0"/>
                                          </p:stCondLst>
                                        </p:cTn>
                                        <p:tgtEl>
                                          <p:spTgt spid="39"/>
                                        </p:tgtEl>
                                        <p:attrNameLst>
                                          <p:attrName>style.visibility</p:attrName>
                                        </p:attrNameLst>
                                      </p:cBhvr>
                                      <p:to>
                                        <p:strVal val="visible"/>
                                      </p:to>
                                    </p:set>
                                    <p:animEffect transition="in" filter="diamond(in)">
                                      <p:cBhvr>
                                        <p:cTn id="40" dur="1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2" nodeType="clickEffect">
                                  <p:stCondLst>
                                    <p:cond delay="0"/>
                                  </p:stCondLst>
                                  <p:childTnLst>
                                    <p:set>
                                      <p:cBhvr>
                                        <p:cTn id="44" dur="1000" fill="hold">
                                          <p:stCondLst>
                                            <p:cond delay="0"/>
                                          </p:stCondLst>
                                        </p:cTn>
                                        <p:tgtEl>
                                          <p:spTgt spid="121"/>
                                        </p:tgtEl>
                                        <p:attrNameLst>
                                          <p:attrName>style.visibility</p:attrName>
                                        </p:attrNameLst>
                                      </p:cBhvr>
                                      <p:to>
                                        <p:strVal val="visible"/>
                                      </p:to>
                                    </p:set>
                                    <p:anim calcmode="lin" valueType="num">
                                      <p:cBhvr additive="base">
                                        <p:cTn id="45" dur="1000" fill="hold"/>
                                        <p:tgtEl>
                                          <p:spTgt spid="121"/>
                                        </p:tgtEl>
                                        <p:attrNameLst>
                                          <p:attrName>ppt_x</p:attrName>
                                        </p:attrNameLst>
                                      </p:cBhvr>
                                      <p:tavLst>
                                        <p:tav tm="0">
                                          <p:val>
                                            <p:strVal val="#ppt_x"/>
                                          </p:val>
                                        </p:tav>
                                        <p:tav tm="100000">
                                          <p:val>
                                            <p:strVal val="#ppt_x"/>
                                          </p:val>
                                        </p:tav>
                                      </p:tavLst>
                                    </p:anim>
                                    <p:anim calcmode="lin" valueType="num">
                                      <p:cBhvr additive="base">
                                        <p:cTn id="46" dur="1000" fill="hold"/>
                                        <p:tgtEl>
                                          <p:spTgt spid="121"/>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8" presetClass="entr" presetSubtype="16" fill="hold" grpId="0" nodeType="afterEffect">
                                  <p:stCondLst>
                                    <p:cond delay="0"/>
                                  </p:stCondLst>
                                  <p:childTnLst>
                                    <p:set>
                                      <p:cBhvr>
                                        <p:cTn id="49" dur="1000" fill="hold">
                                          <p:stCondLst>
                                            <p:cond delay="0"/>
                                          </p:stCondLst>
                                        </p:cTn>
                                        <p:tgtEl>
                                          <p:spTgt spid="40"/>
                                        </p:tgtEl>
                                        <p:attrNameLst>
                                          <p:attrName>style.visibility</p:attrName>
                                        </p:attrNameLst>
                                      </p:cBhvr>
                                      <p:to>
                                        <p:strVal val="visible"/>
                                      </p:to>
                                    </p:set>
                                    <p:animEffect transition="in" filter="diamond(in)">
                                      <p:cBhvr>
                                        <p:cTn id="50" dur="10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6" fill="hold" nodeType="clickEffect">
                                  <p:stCondLst>
                                    <p:cond delay="0"/>
                                  </p:stCondLst>
                                  <p:childTnLst>
                                    <p:set>
                                      <p:cBhvr>
                                        <p:cTn id="54" dur="1000" fill="hold">
                                          <p:stCondLst>
                                            <p:cond delay="0"/>
                                          </p:stCondLst>
                                        </p:cTn>
                                        <p:tgtEl>
                                          <p:spTgt spid="102"/>
                                        </p:tgtEl>
                                        <p:attrNameLst>
                                          <p:attrName>style.visibility</p:attrName>
                                        </p:attrNameLst>
                                      </p:cBhvr>
                                      <p:to>
                                        <p:strVal val="visible"/>
                                      </p:to>
                                    </p:set>
                                    <p:animEffect transition="in" filter="strips(downRight)">
                                      <p:cBhvr>
                                        <p:cTn id="55" dur="1000"/>
                                        <p:tgtEl>
                                          <p:spTgt spid="102"/>
                                        </p:tgtEl>
                                      </p:cBhvr>
                                    </p:animEffect>
                                  </p:childTnLst>
                                </p:cTn>
                              </p:par>
                            </p:childTnLst>
                          </p:cTn>
                        </p:par>
                        <p:par>
                          <p:cTn id="56" fill="hold">
                            <p:stCondLst>
                              <p:cond delay="1000"/>
                            </p:stCondLst>
                            <p:childTnLst>
                              <p:par>
                                <p:cTn id="57" presetID="8" presetClass="entr" presetSubtype="16" fill="hold" nodeType="afterEffect">
                                  <p:stCondLst>
                                    <p:cond delay="0"/>
                                  </p:stCondLst>
                                  <p:childTnLst>
                                    <p:set>
                                      <p:cBhvr>
                                        <p:cTn id="58" dur="1000" fill="hold">
                                          <p:stCondLst>
                                            <p:cond delay="0"/>
                                          </p:stCondLst>
                                        </p:cTn>
                                        <p:tgtEl>
                                          <p:spTgt spid="35"/>
                                        </p:tgtEl>
                                        <p:attrNameLst>
                                          <p:attrName>style.visibility</p:attrName>
                                        </p:attrNameLst>
                                      </p:cBhvr>
                                      <p:to>
                                        <p:strVal val="visible"/>
                                      </p:to>
                                    </p:set>
                                    <p:animEffect transition="in" filter="diamond(in)">
                                      <p:cBhvr>
                                        <p:cTn id="59" dur="10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2" nodeType="clickEffect">
                                  <p:stCondLst>
                                    <p:cond delay="0"/>
                                  </p:stCondLst>
                                  <p:childTnLst>
                                    <p:set>
                                      <p:cBhvr>
                                        <p:cTn id="63" dur="1000" fill="hold">
                                          <p:stCondLst>
                                            <p:cond delay="0"/>
                                          </p:stCondLst>
                                        </p:cTn>
                                        <p:tgtEl>
                                          <p:spTgt spid="122"/>
                                        </p:tgtEl>
                                        <p:attrNameLst>
                                          <p:attrName>style.visibility</p:attrName>
                                        </p:attrNameLst>
                                      </p:cBhvr>
                                      <p:to>
                                        <p:strVal val="visible"/>
                                      </p:to>
                                    </p:set>
                                    <p:anim calcmode="lin" valueType="num">
                                      <p:cBhvr additive="base">
                                        <p:cTn id="64" dur="1000" fill="hold"/>
                                        <p:tgtEl>
                                          <p:spTgt spid="122"/>
                                        </p:tgtEl>
                                        <p:attrNameLst>
                                          <p:attrName>ppt_x</p:attrName>
                                        </p:attrNameLst>
                                      </p:cBhvr>
                                      <p:tavLst>
                                        <p:tav tm="0">
                                          <p:val>
                                            <p:strVal val="#ppt_x"/>
                                          </p:val>
                                        </p:tav>
                                        <p:tav tm="100000">
                                          <p:val>
                                            <p:strVal val="#ppt_x"/>
                                          </p:val>
                                        </p:tav>
                                      </p:tavLst>
                                    </p:anim>
                                    <p:anim calcmode="lin" valueType="num">
                                      <p:cBhvr additive="base">
                                        <p:cTn id="65" dur="1000" fill="hold"/>
                                        <p:tgtEl>
                                          <p:spTgt spid="122"/>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8" presetClass="entr" presetSubtype="16" fill="hold" nodeType="afterEffect">
                                  <p:stCondLst>
                                    <p:cond delay="0"/>
                                  </p:stCondLst>
                                  <p:childTnLst>
                                    <p:set>
                                      <p:cBhvr>
                                        <p:cTn id="68" dur="1000" fill="hold">
                                          <p:stCondLst>
                                            <p:cond delay="0"/>
                                          </p:stCondLst>
                                        </p:cTn>
                                        <p:tgtEl>
                                          <p:spTgt spid="41"/>
                                        </p:tgtEl>
                                        <p:attrNameLst>
                                          <p:attrName>style.visibility</p:attrName>
                                        </p:attrNameLst>
                                      </p:cBhvr>
                                      <p:to>
                                        <p:strVal val="visible"/>
                                      </p:to>
                                    </p:set>
                                    <p:animEffect transition="in" filter="diamond(in)">
                                      <p:cBhvr>
                                        <p:cTn id="69" dur="10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000" fill="hold">
                                          <p:stCondLst>
                                            <p:cond delay="0"/>
                                          </p:stCondLst>
                                        </p:cTn>
                                        <p:tgtEl>
                                          <p:spTgt spid="108"/>
                                        </p:tgtEl>
                                        <p:attrNameLst>
                                          <p:attrName>style.visibility</p:attrName>
                                        </p:attrNameLst>
                                      </p:cBhvr>
                                      <p:to>
                                        <p:strVal val="visible"/>
                                      </p:to>
                                    </p:set>
                                    <p:animEffect transition="in" filter="strips(downLeft)">
                                      <p:cBhvr>
                                        <p:cTn id="74" dur="1000"/>
                                        <p:tgtEl>
                                          <p:spTgt spid="108"/>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6" fill="hold" nodeType="clickEffect">
                                  <p:stCondLst>
                                    <p:cond delay="0"/>
                                  </p:stCondLst>
                                  <p:childTnLst>
                                    <p:set>
                                      <p:cBhvr>
                                        <p:cTn id="78" dur="1000" fill="hold">
                                          <p:stCondLst>
                                            <p:cond delay="0"/>
                                          </p:stCondLst>
                                        </p:cTn>
                                        <p:tgtEl>
                                          <p:spTgt spid="97"/>
                                        </p:tgtEl>
                                        <p:attrNameLst>
                                          <p:attrName>style.visibility</p:attrName>
                                        </p:attrNameLst>
                                      </p:cBhvr>
                                      <p:to>
                                        <p:strVal val="visible"/>
                                      </p:to>
                                    </p:set>
                                    <p:animEffect transition="in" filter="strips(downRight)">
                                      <p:cBhvr>
                                        <p:cTn id="79" dur="1000"/>
                                        <p:tgtEl>
                                          <p:spTgt spid="97"/>
                                        </p:tgtEl>
                                      </p:cBhvr>
                                    </p:animEffect>
                                  </p:childTnLst>
                                </p:cTn>
                              </p:par>
                            </p:childTnLst>
                          </p:cTn>
                        </p:par>
                        <p:par>
                          <p:cTn id="80" fill="hold">
                            <p:stCondLst>
                              <p:cond delay="1000"/>
                            </p:stCondLst>
                            <p:childTnLst>
                              <p:par>
                                <p:cTn id="81" presetID="8" presetClass="entr" presetSubtype="16" fill="hold" nodeType="afterEffect">
                                  <p:stCondLst>
                                    <p:cond delay="0"/>
                                  </p:stCondLst>
                                  <p:childTnLst>
                                    <p:set>
                                      <p:cBhvr>
                                        <p:cTn id="82" dur="1000" fill="hold">
                                          <p:stCondLst>
                                            <p:cond delay="0"/>
                                          </p:stCondLst>
                                        </p:cTn>
                                        <p:tgtEl>
                                          <p:spTgt spid="44"/>
                                        </p:tgtEl>
                                        <p:attrNameLst>
                                          <p:attrName>style.visibility</p:attrName>
                                        </p:attrNameLst>
                                      </p:cBhvr>
                                      <p:to>
                                        <p:strVal val="visible"/>
                                      </p:to>
                                    </p:set>
                                    <p:animEffect transition="in" filter="diamond(in)">
                                      <p:cBhvr>
                                        <p:cTn id="83" dur="10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2" nodeType="clickEffect">
                                  <p:stCondLst>
                                    <p:cond delay="0"/>
                                  </p:stCondLst>
                                  <p:childTnLst>
                                    <p:set>
                                      <p:cBhvr>
                                        <p:cTn id="87" dur="1000" fill="hold">
                                          <p:stCondLst>
                                            <p:cond delay="0"/>
                                          </p:stCondLst>
                                        </p:cTn>
                                        <p:tgtEl>
                                          <p:spTgt spid="110"/>
                                        </p:tgtEl>
                                        <p:attrNameLst>
                                          <p:attrName>style.visibility</p:attrName>
                                        </p:attrNameLst>
                                      </p:cBhvr>
                                      <p:to>
                                        <p:strVal val="visible"/>
                                      </p:to>
                                    </p:set>
                                    <p:anim calcmode="lin" valueType="num">
                                      <p:cBhvr additive="base">
                                        <p:cTn id="88" dur="1000" fill="hold"/>
                                        <p:tgtEl>
                                          <p:spTgt spid="110"/>
                                        </p:tgtEl>
                                        <p:attrNameLst>
                                          <p:attrName>ppt_x</p:attrName>
                                        </p:attrNameLst>
                                      </p:cBhvr>
                                      <p:tavLst>
                                        <p:tav tm="0">
                                          <p:val>
                                            <p:strVal val="#ppt_x"/>
                                          </p:val>
                                        </p:tav>
                                        <p:tav tm="100000">
                                          <p:val>
                                            <p:strVal val="#ppt_x"/>
                                          </p:val>
                                        </p:tav>
                                      </p:tavLst>
                                    </p:anim>
                                    <p:anim calcmode="lin" valueType="num">
                                      <p:cBhvr additive="base">
                                        <p:cTn id="89" dur="1000" fill="hold"/>
                                        <p:tgtEl>
                                          <p:spTgt spid="110"/>
                                        </p:tgtEl>
                                        <p:attrNameLst>
                                          <p:attrName>ppt_y</p:attrName>
                                        </p:attrNameLst>
                                      </p:cBhvr>
                                      <p:tavLst>
                                        <p:tav tm="0">
                                          <p:val>
                                            <p:strVal val="1+#ppt_h/2"/>
                                          </p:val>
                                        </p:tav>
                                        <p:tav tm="100000">
                                          <p:val>
                                            <p:strVal val="#ppt_y"/>
                                          </p:val>
                                        </p:tav>
                                      </p:tavLst>
                                    </p:anim>
                                  </p:childTnLst>
                                </p:cTn>
                              </p:par>
                            </p:childTnLst>
                          </p:cTn>
                        </p:par>
                        <p:par>
                          <p:cTn id="90" fill="hold">
                            <p:stCondLst>
                              <p:cond delay="1000"/>
                            </p:stCondLst>
                            <p:childTnLst>
                              <p:par>
                                <p:cTn id="91" presetID="8" presetClass="entr" presetSubtype="16" fill="hold" nodeType="afterEffect">
                                  <p:stCondLst>
                                    <p:cond delay="0"/>
                                  </p:stCondLst>
                                  <p:childTnLst>
                                    <p:set>
                                      <p:cBhvr>
                                        <p:cTn id="92" dur="1000" fill="hold">
                                          <p:stCondLst>
                                            <p:cond delay="0"/>
                                          </p:stCondLst>
                                        </p:cTn>
                                        <p:tgtEl>
                                          <p:spTgt spid="59"/>
                                        </p:tgtEl>
                                        <p:attrNameLst>
                                          <p:attrName>style.visibility</p:attrName>
                                        </p:attrNameLst>
                                      </p:cBhvr>
                                      <p:to>
                                        <p:strVal val="visible"/>
                                      </p:to>
                                    </p:set>
                                    <p:animEffect transition="in" filter="diamond(in)">
                                      <p:cBhvr>
                                        <p:cTn id="93" dur="1000"/>
                                        <p:tgtEl>
                                          <p:spTgt spid="59"/>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2" nodeType="clickEffect">
                                  <p:stCondLst>
                                    <p:cond delay="0"/>
                                  </p:stCondLst>
                                  <p:childTnLst>
                                    <p:set>
                                      <p:cBhvr>
                                        <p:cTn id="97" dur="1000" fill="hold">
                                          <p:stCondLst>
                                            <p:cond delay="0"/>
                                          </p:stCondLst>
                                        </p:cTn>
                                        <p:tgtEl>
                                          <p:spTgt spid="114"/>
                                        </p:tgtEl>
                                        <p:attrNameLst>
                                          <p:attrName>style.visibility</p:attrName>
                                        </p:attrNameLst>
                                      </p:cBhvr>
                                      <p:to>
                                        <p:strVal val="visible"/>
                                      </p:to>
                                    </p:set>
                                    <p:anim calcmode="lin" valueType="num">
                                      <p:cBhvr additive="base">
                                        <p:cTn id="98" dur="1000" fill="hold"/>
                                        <p:tgtEl>
                                          <p:spTgt spid="114"/>
                                        </p:tgtEl>
                                        <p:attrNameLst>
                                          <p:attrName>ppt_x</p:attrName>
                                        </p:attrNameLst>
                                      </p:cBhvr>
                                      <p:tavLst>
                                        <p:tav tm="0">
                                          <p:val>
                                            <p:strVal val="#ppt_x"/>
                                          </p:val>
                                        </p:tav>
                                        <p:tav tm="100000">
                                          <p:val>
                                            <p:strVal val="#ppt_x"/>
                                          </p:val>
                                        </p:tav>
                                      </p:tavLst>
                                    </p:anim>
                                    <p:anim calcmode="lin" valueType="num">
                                      <p:cBhvr additive="base">
                                        <p:cTn id="99" dur="1000" fill="hold"/>
                                        <p:tgtEl>
                                          <p:spTgt spid="114"/>
                                        </p:tgtEl>
                                        <p:attrNameLst>
                                          <p:attrName>ppt_y</p:attrName>
                                        </p:attrNameLst>
                                      </p:cBhvr>
                                      <p:tavLst>
                                        <p:tav tm="0">
                                          <p:val>
                                            <p:strVal val="1+#ppt_h/2"/>
                                          </p:val>
                                        </p:tav>
                                        <p:tav tm="100000">
                                          <p:val>
                                            <p:strVal val="#ppt_y"/>
                                          </p:val>
                                        </p:tav>
                                      </p:tavLst>
                                    </p:anim>
                                  </p:childTnLst>
                                </p:cTn>
                              </p:par>
                            </p:childTnLst>
                          </p:cTn>
                        </p:par>
                        <p:par>
                          <p:cTn id="100" fill="hold">
                            <p:stCondLst>
                              <p:cond delay="1000"/>
                            </p:stCondLst>
                            <p:childTnLst>
                              <p:par>
                                <p:cTn id="101" presetID="8" presetClass="entr" presetSubtype="16" fill="hold" nodeType="afterEffect">
                                  <p:stCondLst>
                                    <p:cond delay="0"/>
                                  </p:stCondLst>
                                  <p:childTnLst>
                                    <p:set>
                                      <p:cBhvr>
                                        <p:cTn id="102" dur="1000" fill="hold">
                                          <p:stCondLst>
                                            <p:cond delay="0"/>
                                          </p:stCondLst>
                                        </p:cTn>
                                        <p:tgtEl>
                                          <p:spTgt spid="65"/>
                                        </p:tgtEl>
                                        <p:attrNameLst>
                                          <p:attrName>style.visibility</p:attrName>
                                        </p:attrNameLst>
                                      </p:cBhvr>
                                      <p:to>
                                        <p:strVal val="visible"/>
                                      </p:to>
                                    </p:set>
                                    <p:animEffect transition="in" filter="diamond(in)">
                                      <p:cBhvr>
                                        <p:cTn id="103" dur="1000"/>
                                        <p:tgtEl>
                                          <p:spTgt spid="65"/>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2" nodeType="clickEffect">
                                  <p:stCondLst>
                                    <p:cond delay="0"/>
                                  </p:stCondLst>
                                  <p:childTnLst>
                                    <p:set>
                                      <p:cBhvr>
                                        <p:cTn id="107" dur="1000" fill="hold">
                                          <p:stCondLst>
                                            <p:cond delay="0"/>
                                          </p:stCondLst>
                                        </p:cTn>
                                        <p:tgtEl>
                                          <p:spTgt spid="112"/>
                                        </p:tgtEl>
                                        <p:attrNameLst>
                                          <p:attrName>style.visibility</p:attrName>
                                        </p:attrNameLst>
                                      </p:cBhvr>
                                      <p:to>
                                        <p:strVal val="visible"/>
                                      </p:to>
                                    </p:set>
                                    <p:anim calcmode="lin" valueType="num">
                                      <p:cBhvr additive="base">
                                        <p:cTn id="108" dur="1000" fill="hold"/>
                                        <p:tgtEl>
                                          <p:spTgt spid="112"/>
                                        </p:tgtEl>
                                        <p:attrNameLst>
                                          <p:attrName>ppt_x</p:attrName>
                                        </p:attrNameLst>
                                      </p:cBhvr>
                                      <p:tavLst>
                                        <p:tav tm="0">
                                          <p:val>
                                            <p:strVal val="#ppt_x"/>
                                          </p:val>
                                        </p:tav>
                                        <p:tav tm="100000">
                                          <p:val>
                                            <p:strVal val="#ppt_x"/>
                                          </p:val>
                                        </p:tav>
                                      </p:tavLst>
                                    </p:anim>
                                    <p:anim calcmode="lin" valueType="num">
                                      <p:cBhvr additive="base">
                                        <p:cTn id="109" dur="1000" fill="hold"/>
                                        <p:tgtEl>
                                          <p:spTgt spid="112"/>
                                        </p:tgtEl>
                                        <p:attrNameLst>
                                          <p:attrName>ppt_y</p:attrName>
                                        </p:attrNameLst>
                                      </p:cBhvr>
                                      <p:tavLst>
                                        <p:tav tm="0">
                                          <p:val>
                                            <p:strVal val="1+#ppt_h/2"/>
                                          </p:val>
                                        </p:tav>
                                        <p:tav tm="100000">
                                          <p:val>
                                            <p:strVal val="#ppt_y"/>
                                          </p:val>
                                        </p:tav>
                                      </p:tavLst>
                                    </p:anim>
                                  </p:childTnLst>
                                </p:cTn>
                              </p:par>
                            </p:childTnLst>
                          </p:cTn>
                        </p:par>
                        <p:par>
                          <p:cTn id="110" fill="hold">
                            <p:stCondLst>
                              <p:cond delay="1000"/>
                            </p:stCondLst>
                            <p:childTnLst>
                              <p:par>
                                <p:cTn id="111" presetID="8" presetClass="entr" presetSubtype="16" fill="hold" nodeType="afterEffect">
                                  <p:stCondLst>
                                    <p:cond delay="0"/>
                                  </p:stCondLst>
                                  <p:childTnLst>
                                    <p:set>
                                      <p:cBhvr>
                                        <p:cTn id="112" dur="1000" fill="hold">
                                          <p:stCondLst>
                                            <p:cond delay="0"/>
                                          </p:stCondLst>
                                        </p:cTn>
                                        <p:tgtEl>
                                          <p:spTgt spid="77"/>
                                        </p:tgtEl>
                                        <p:attrNameLst>
                                          <p:attrName>style.visibility</p:attrName>
                                        </p:attrNameLst>
                                      </p:cBhvr>
                                      <p:to>
                                        <p:strVal val="visible"/>
                                      </p:to>
                                    </p:set>
                                    <p:animEffect transition="in" filter="diamond(in)">
                                      <p:cBhvr>
                                        <p:cTn id="113" dur="1000"/>
                                        <p:tgtEl>
                                          <p:spTgt spid="77"/>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2" nodeType="clickEffect">
                                  <p:stCondLst>
                                    <p:cond delay="0"/>
                                  </p:stCondLst>
                                  <p:childTnLst>
                                    <p:set>
                                      <p:cBhvr>
                                        <p:cTn id="117" dur="1000" fill="hold">
                                          <p:stCondLst>
                                            <p:cond delay="0"/>
                                          </p:stCondLst>
                                        </p:cTn>
                                        <p:tgtEl>
                                          <p:spTgt spid="113"/>
                                        </p:tgtEl>
                                        <p:attrNameLst>
                                          <p:attrName>style.visibility</p:attrName>
                                        </p:attrNameLst>
                                      </p:cBhvr>
                                      <p:to>
                                        <p:strVal val="visible"/>
                                      </p:to>
                                    </p:set>
                                    <p:anim calcmode="lin" valueType="num">
                                      <p:cBhvr additive="base">
                                        <p:cTn id="118" dur="1000" fill="hold"/>
                                        <p:tgtEl>
                                          <p:spTgt spid="113"/>
                                        </p:tgtEl>
                                        <p:attrNameLst>
                                          <p:attrName>ppt_x</p:attrName>
                                        </p:attrNameLst>
                                      </p:cBhvr>
                                      <p:tavLst>
                                        <p:tav tm="0">
                                          <p:val>
                                            <p:strVal val="#ppt_x"/>
                                          </p:val>
                                        </p:tav>
                                        <p:tav tm="100000">
                                          <p:val>
                                            <p:strVal val="#ppt_x"/>
                                          </p:val>
                                        </p:tav>
                                      </p:tavLst>
                                    </p:anim>
                                    <p:anim calcmode="lin" valueType="num">
                                      <p:cBhvr additive="base">
                                        <p:cTn id="119" dur="1000" fill="hold"/>
                                        <p:tgtEl>
                                          <p:spTgt spid="113"/>
                                        </p:tgtEl>
                                        <p:attrNameLst>
                                          <p:attrName>ppt_y</p:attrName>
                                        </p:attrNameLst>
                                      </p:cBhvr>
                                      <p:tavLst>
                                        <p:tav tm="0">
                                          <p:val>
                                            <p:strVal val="1+#ppt_h/2"/>
                                          </p:val>
                                        </p:tav>
                                        <p:tav tm="100000">
                                          <p:val>
                                            <p:strVal val="#ppt_y"/>
                                          </p:val>
                                        </p:tav>
                                      </p:tavLst>
                                    </p:anim>
                                  </p:childTnLst>
                                </p:cTn>
                              </p:par>
                            </p:childTnLst>
                          </p:cTn>
                        </p:par>
                        <p:par>
                          <p:cTn id="120" fill="hold">
                            <p:stCondLst>
                              <p:cond delay="1000"/>
                            </p:stCondLst>
                            <p:childTnLst>
                              <p:par>
                                <p:cTn id="121" presetID="8" presetClass="entr" presetSubtype="16" fill="hold" nodeType="afterEffect">
                                  <p:stCondLst>
                                    <p:cond delay="0"/>
                                  </p:stCondLst>
                                  <p:childTnLst>
                                    <p:set>
                                      <p:cBhvr>
                                        <p:cTn id="122" dur="1000" fill="hold">
                                          <p:stCondLst>
                                            <p:cond delay="0"/>
                                          </p:stCondLst>
                                        </p:cTn>
                                        <p:tgtEl>
                                          <p:spTgt spid="87"/>
                                        </p:tgtEl>
                                        <p:attrNameLst>
                                          <p:attrName>style.visibility</p:attrName>
                                        </p:attrNameLst>
                                      </p:cBhvr>
                                      <p:to>
                                        <p:strVal val="visible"/>
                                      </p:to>
                                    </p:set>
                                    <p:animEffect transition="in" filter="diamond(in)">
                                      <p:cBhvr>
                                        <p:cTn id="123" dur="1000"/>
                                        <p:tgtEl>
                                          <p:spTgt spid="87"/>
                                        </p:tgtEl>
                                      </p:cBhvr>
                                    </p:animEffect>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2" nodeType="clickEffect">
                                  <p:stCondLst>
                                    <p:cond delay="0"/>
                                  </p:stCondLst>
                                  <p:childTnLst>
                                    <p:set>
                                      <p:cBhvr>
                                        <p:cTn id="127" dur="1000" fill="hold">
                                          <p:stCondLst>
                                            <p:cond delay="0"/>
                                          </p:stCondLst>
                                        </p:cTn>
                                        <p:tgtEl>
                                          <p:spTgt spid="116"/>
                                        </p:tgtEl>
                                        <p:attrNameLst>
                                          <p:attrName>style.visibility</p:attrName>
                                        </p:attrNameLst>
                                      </p:cBhvr>
                                      <p:to>
                                        <p:strVal val="visible"/>
                                      </p:to>
                                    </p:set>
                                    <p:anim calcmode="lin" valueType="num">
                                      <p:cBhvr additive="base">
                                        <p:cTn id="128" dur="1000" fill="hold"/>
                                        <p:tgtEl>
                                          <p:spTgt spid="116"/>
                                        </p:tgtEl>
                                        <p:attrNameLst>
                                          <p:attrName>ppt_x</p:attrName>
                                        </p:attrNameLst>
                                      </p:cBhvr>
                                      <p:tavLst>
                                        <p:tav tm="0">
                                          <p:val>
                                            <p:strVal val="#ppt_x"/>
                                          </p:val>
                                        </p:tav>
                                        <p:tav tm="100000">
                                          <p:val>
                                            <p:strVal val="#ppt_x"/>
                                          </p:val>
                                        </p:tav>
                                      </p:tavLst>
                                    </p:anim>
                                    <p:anim calcmode="lin" valueType="num">
                                      <p:cBhvr additive="base">
                                        <p:cTn id="129" dur="1000" fill="hold"/>
                                        <p:tgtEl>
                                          <p:spTgt spid="116"/>
                                        </p:tgtEl>
                                        <p:attrNameLst>
                                          <p:attrName>ppt_y</p:attrName>
                                        </p:attrNameLst>
                                      </p:cBhvr>
                                      <p:tavLst>
                                        <p:tav tm="0">
                                          <p:val>
                                            <p:strVal val="1+#ppt_h/2"/>
                                          </p:val>
                                        </p:tav>
                                        <p:tav tm="100000">
                                          <p:val>
                                            <p:strVal val="#ppt_y"/>
                                          </p:val>
                                        </p:tav>
                                      </p:tavLst>
                                    </p:anim>
                                  </p:childTnLst>
                                </p:cTn>
                              </p:par>
                            </p:childTnLst>
                          </p:cTn>
                        </p:par>
                        <p:par>
                          <p:cTn id="130" fill="hold">
                            <p:stCondLst>
                              <p:cond delay="1000"/>
                            </p:stCondLst>
                            <p:childTnLst>
                              <p:par>
                                <p:cTn id="131" presetID="8" presetClass="entr" presetSubtype="16" fill="hold" nodeType="afterEffect">
                                  <p:stCondLst>
                                    <p:cond delay="0"/>
                                  </p:stCondLst>
                                  <p:childTnLst>
                                    <p:set>
                                      <p:cBhvr>
                                        <p:cTn id="132" dur="1000" fill="hold">
                                          <p:stCondLst>
                                            <p:cond delay="0"/>
                                          </p:stCondLst>
                                        </p:cTn>
                                        <p:tgtEl>
                                          <p:spTgt spid="93"/>
                                        </p:tgtEl>
                                        <p:attrNameLst>
                                          <p:attrName>style.visibility</p:attrName>
                                        </p:attrNameLst>
                                      </p:cBhvr>
                                      <p:to>
                                        <p:strVal val="visible"/>
                                      </p:to>
                                    </p:set>
                                    <p:animEffect transition="in" filter="diamond(in)">
                                      <p:cBhvr>
                                        <p:cTn id="133" dur="1000"/>
                                        <p:tgtEl>
                                          <p:spTgt spid="93"/>
                                        </p:tgtEl>
                                      </p:cBhvr>
                                    </p:animEffect>
                                  </p:childTnLst>
                                </p:cTn>
                              </p:par>
                            </p:childTnLst>
                          </p:cTn>
                        </p:par>
                      </p:childTnLst>
                    </p:cTn>
                  </p:par>
                  <p:par>
                    <p:cTn id="134" fill="hold">
                      <p:stCondLst>
                        <p:cond delay="indefinite"/>
                      </p:stCondLst>
                      <p:childTnLst>
                        <p:par>
                          <p:cTn id="135" fill="hold">
                            <p:stCondLst>
                              <p:cond delay="0"/>
                            </p:stCondLst>
                            <p:childTnLst>
                              <p:par>
                                <p:cTn id="136" presetID="18" presetClass="entr" presetSubtype="6" fill="hold" grpId="0" nodeType="clickEffect">
                                  <p:stCondLst>
                                    <p:cond delay="0"/>
                                  </p:stCondLst>
                                  <p:childTnLst>
                                    <p:set>
                                      <p:cBhvr>
                                        <p:cTn id="137" dur="1000" fill="hold">
                                          <p:stCondLst>
                                            <p:cond delay="0"/>
                                          </p:stCondLst>
                                        </p:cTn>
                                        <p:tgtEl>
                                          <p:spTgt spid="117"/>
                                        </p:tgtEl>
                                        <p:attrNameLst>
                                          <p:attrName>style.visibility</p:attrName>
                                        </p:attrNameLst>
                                      </p:cBhvr>
                                      <p:to>
                                        <p:strVal val="visible"/>
                                      </p:to>
                                    </p:set>
                                    <p:animEffect transition="in" filter="strips(downRight)">
                                      <p:cBhvr>
                                        <p:cTn id="138" dur="1000"/>
                                        <p:tgtEl>
                                          <p:spTgt spid="117"/>
                                        </p:tgtEl>
                                      </p:cBhvr>
                                    </p:animEffect>
                                  </p:childTnLst>
                                </p:cTn>
                              </p:par>
                            </p:childTnLst>
                          </p:cTn>
                        </p:par>
                        <p:par>
                          <p:cTn id="139" fill="hold">
                            <p:stCondLst>
                              <p:cond delay="1000"/>
                            </p:stCondLst>
                            <p:childTnLst>
                              <p:par>
                                <p:cTn id="140" presetID="8" presetClass="entr" presetSubtype="16" fill="hold" nodeType="afterEffect">
                                  <p:stCondLst>
                                    <p:cond delay="0"/>
                                  </p:stCondLst>
                                  <p:childTnLst>
                                    <p:set>
                                      <p:cBhvr>
                                        <p:cTn id="141" dur="1000" fill="hold">
                                          <p:stCondLst>
                                            <p:cond delay="0"/>
                                          </p:stCondLst>
                                        </p:cTn>
                                        <p:tgtEl>
                                          <p:spTgt spid="90"/>
                                        </p:tgtEl>
                                        <p:attrNameLst>
                                          <p:attrName>style.visibility</p:attrName>
                                        </p:attrNameLst>
                                      </p:cBhvr>
                                      <p:to>
                                        <p:strVal val="visible"/>
                                      </p:to>
                                    </p:set>
                                    <p:animEffect transition="in" filter="diamond(in)">
                                      <p:cBhvr>
                                        <p:cTn id="142" dur="1000"/>
                                        <p:tgtEl>
                                          <p:spTgt spid="90"/>
                                        </p:tgtEl>
                                      </p:cBhvr>
                                    </p:animEffect>
                                  </p:childTnLst>
                                </p:cTn>
                              </p:par>
                            </p:childTnLst>
                          </p:cTn>
                        </p:par>
                      </p:childTnLst>
                    </p:cTn>
                  </p:par>
                  <p:par>
                    <p:cTn id="143" fill="hold">
                      <p:stCondLst>
                        <p:cond delay="indefinite"/>
                      </p:stCondLst>
                      <p:childTnLst>
                        <p:par>
                          <p:cTn id="144" fill="hold">
                            <p:stCondLst>
                              <p:cond delay="0"/>
                            </p:stCondLst>
                            <p:childTnLst>
                              <p:par>
                                <p:cTn id="145" presetID="18" presetClass="entr" presetSubtype="3" fill="hold" grpId="0" nodeType="clickEffect">
                                  <p:stCondLst>
                                    <p:cond delay="0"/>
                                  </p:stCondLst>
                                  <p:childTnLst>
                                    <p:set>
                                      <p:cBhvr>
                                        <p:cTn id="146" dur="1000" fill="hold">
                                          <p:stCondLst>
                                            <p:cond delay="0"/>
                                          </p:stCondLst>
                                        </p:cTn>
                                        <p:tgtEl>
                                          <p:spTgt spid="123"/>
                                        </p:tgtEl>
                                        <p:attrNameLst>
                                          <p:attrName>style.visibility</p:attrName>
                                        </p:attrNameLst>
                                      </p:cBhvr>
                                      <p:to>
                                        <p:strVal val="visible"/>
                                      </p:to>
                                    </p:set>
                                    <p:animEffect transition="in" filter="strips(upRight)">
                                      <p:cBhvr>
                                        <p:cTn id="147" dur="1000"/>
                                        <p:tgtEl>
                                          <p:spTgt spid="123"/>
                                        </p:tgtEl>
                                      </p:cBhvr>
                                    </p:animEffect>
                                  </p:childTnLst>
                                </p:cTn>
                              </p:par>
                            </p:childTnLst>
                          </p:cTn>
                        </p:par>
                        <p:par>
                          <p:cTn id="148" fill="hold">
                            <p:stCondLst>
                              <p:cond delay="1000"/>
                            </p:stCondLst>
                            <p:childTnLst>
                              <p:par>
                                <p:cTn id="149" presetID="8" presetClass="entr" presetSubtype="16" fill="hold" nodeType="afterEffect">
                                  <p:stCondLst>
                                    <p:cond delay="0"/>
                                  </p:stCondLst>
                                  <p:childTnLst>
                                    <p:set>
                                      <p:cBhvr>
                                        <p:cTn id="150" dur="1000" fill="hold">
                                          <p:stCondLst>
                                            <p:cond delay="0"/>
                                          </p:stCondLst>
                                        </p:cTn>
                                        <p:tgtEl>
                                          <p:spTgt spid="62"/>
                                        </p:tgtEl>
                                        <p:attrNameLst>
                                          <p:attrName>style.visibility</p:attrName>
                                        </p:attrNameLst>
                                      </p:cBhvr>
                                      <p:to>
                                        <p:strVal val="visible"/>
                                      </p:to>
                                    </p:set>
                                    <p:animEffect transition="in" filter="diamond(in)">
                                      <p:cBhvr>
                                        <p:cTn id="151" dur="1000"/>
                                        <p:tgtEl>
                                          <p:spTgt spid="62"/>
                                        </p:tgtEl>
                                      </p:cBhvr>
                                    </p:animEffect>
                                  </p:childTnLst>
                                </p:cTn>
                              </p:par>
                            </p:childTnLst>
                          </p:cTn>
                        </p:par>
                      </p:childTnLst>
                    </p:cTn>
                  </p:par>
                  <p:par>
                    <p:cTn id="152" fill="hold">
                      <p:stCondLst>
                        <p:cond delay="indefinite"/>
                      </p:stCondLst>
                      <p:childTnLst>
                        <p:par>
                          <p:cTn id="153" fill="hold">
                            <p:stCondLst>
                              <p:cond delay="0"/>
                            </p:stCondLst>
                            <p:childTnLst>
                              <p:par>
                                <p:cTn id="154" presetID="18" presetClass="entr" presetSubtype="12" fill="hold" grpId="2" nodeType="clickEffect">
                                  <p:stCondLst>
                                    <p:cond delay="0"/>
                                  </p:stCondLst>
                                  <p:childTnLst>
                                    <p:set>
                                      <p:cBhvr>
                                        <p:cTn id="155" dur="500" fill="hold">
                                          <p:stCondLst>
                                            <p:cond delay="0"/>
                                          </p:stCondLst>
                                        </p:cTn>
                                        <p:tgtEl>
                                          <p:spTgt spid="111"/>
                                        </p:tgtEl>
                                        <p:attrNameLst>
                                          <p:attrName>style.visibility</p:attrName>
                                        </p:attrNameLst>
                                      </p:cBhvr>
                                      <p:to>
                                        <p:strVal val="visible"/>
                                      </p:to>
                                    </p:set>
                                    <p:animEffect transition="in" filter="strips(downLeft)">
                                      <p:cBhvr>
                                        <p:cTn id="156" dur="500"/>
                                        <p:tgtEl>
                                          <p:spTgt spid="111"/>
                                        </p:tgtEl>
                                      </p:cBhvr>
                                    </p:animEffect>
                                  </p:childTnLst>
                                </p:cTn>
                              </p:par>
                            </p:childTnLst>
                          </p:cTn>
                        </p:par>
                        <p:par>
                          <p:cTn id="157" fill="hold">
                            <p:stCondLst>
                              <p:cond delay="500"/>
                            </p:stCondLst>
                            <p:childTnLst>
                              <p:par>
                                <p:cTn id="158" presetID="18" presetClass="entr" presetSubtype="6" fill="hold" nodeType="afterEffect">
                                  <p:stCondLst>
                                    <p:cond delay="0"/>
                                  </p:stCondLst>
                                  <p:childTnLst>
                                    <p:set>
                                      <p:cBhvr>
                                        <p:cTn id="159" dur="500" fill="hold">
                                          <p:stCondLst>
                                            <p:cond delay="0"/>
                                          </p:stCondLst>
                                        </p:cTn>
                                        <p:tgtEl>
                                          <p:spTgt spid="59"/>
                                        </p:tgtEl>
                                        <p:attrNameLst>
                                          <p:attrName>style.visibility</p:attrName>
                                        </p:attrNameLst>
                                      </p:cBhvr>
                                      <p:to>
                                        <p:strVal val="visible"/>
                                      </p:to>
                                    </p:set>
                                    <p:animEffect transition="in" filter="strips(downRight)">
                                      <p:cBhvr>
                                        <p:cTn id="160" dur="500"/>
                                        <p:tgtEl>
                                          <p:spTgt spid="59"/>
                                        </p:tgtEl>
                                      </p:cBhvr>
                                    </p:animEffect>
                                  </p:childTnLst>
                                </p:cTn>
                              </p:par>
                            </p:childTnLst>
                          </p:cTn>
                        </p:par>
                        <p:par>
                          <p:cTn id="161" fill="hold">
                            <p:stCondLst>
                              <p:cond delay="1000"/>
                            </p:stCondLst>
                            <p:childTnLst>
                              <p:par>
                                <p:cTn id="162" presetID="18" presetClass="entr" presetSubtype="6" fill="hold" grpId="3" nodeType="afterEffect">
                                  <p:stCondLst>
                                    <p:cond delay="0"/>
                                  </p:stCondLst>
                                  <p:childTnLst>
                                    <p:set>
                                      <p:cBhvr>
                                        <p:cTn id="163" dur="1" fill="hold">
                                          <p:stCondLst>
                                            <p:cond delay="0"/>
                                          </p:stCondLst>
                                        </p:cTn>
                                        <p:tgtEl>
                                          <p:spTgt spid="114"/>
                                        </p:tgtEl>
                                        <p:attrNameLst>
                                          <p:attrName>style.visibility</p:attrName>
                                        </p:attrNameLst>
                                      </p:cBhvr>
                                      <p:to>
                                        <p:strVal val="visible"/>
                                      </p:to>
                                    </p:set>
                                    <p:animEffect transition="in" filter="strips(downRight)">
                                      <p:cBhvr>
                                        <p:cTn id="164" dur="500"/>
                                        <p:tgtEl>
                                          <p:spTgt spid="114"/>
                                        </p:tgtEl>
                                      </p:cBhvr>
                                    </p:animEffect>
                                  </p:childTnLst>
                                </p:cTn>
                              </p:par>
                            </p:childTnLst>
                          </p:cTn>
                        </p:par>
                        <p:par>
                          <p:cTn id="165" fill="hold">
                            <p:stCondLst>
                              <p:cond delay="1500"/>
                            </p:stCondLst>
                            <p:childTnLst>
                              <p:par>
                                <p:cTn id="166" presetID="18" presetClass="entr" presetSubtype="6" fill="hold" nodeType="afterEffect">
                                  <p:stCondLst>
                                    <p:cond delay="0"/>
                                  </p:stCondLst>
                                  <p:childTnLst>
                                    <p:set>
                                      <p:cBhvr>
                                        <p:cTn id="167" dur="1" fill="hold">
                                          <p:stCondLst>
                                            <p:cond delay="0"/>
                                          </p:stCondLst>
                                        </p:cTn>
                                        <p:tgtEl>
                                          <p:spTgt spid="65"/>
                                        </p:tgtEl>
                                        <p:attrNameLst>
                                          <p:attrName>style.visibility</p:attrName>
                                        </p:attrNameLst>
                                      </p:cBhvr>
                                      <p:to>
                                        <p:strVal val="visible"/>
                                      </p:to>
                                    </p:set>
                                    <p:animEffect transition="in" filter="strips(downRight)">
                                      <p:cBhvr>
                                        <p:cTn id="168" dur="500"/>
                                        <p:tgtEl>
                                          <p:spTgt spid="65"/>
                                        </p:tgtEl>
                                      </p:cBhvr>
                                    </p:animEffect>
                                  </p:childTnLst>
                                </p:cTn>
                              </p:par>
                            </p:childTnLst>
                          </p:cTn>
                        </p:par>
                        <p:par>
                          <p:cTn id="169" fill="hold">
                            <p:stCondLst>
                              <p:cond delay="2000"/>
                            </p:stCondLst>
                            <p:childTnLst>
                              <p:par>
                                <p:cTn id="170" presetID="18" presetClass="entr" presetSubtype="6" fill="hold" grpId="3" nodeType="afterEffect">
                                  <p:stCondLst>
                                    <p:cond delay="0"/>
                                  </p:stCondLst>
                                  <p:childTnLst>
                                    <p:set>
                                      <p:cBhvr>
                                        <p:cTn id="171" dur="1" fill="hold">
                                          <p:stCondLst>
                                            <p:cond delay="0"/>
                                          </p:stCondLst>
                                        </p:cTn>
                                        <p:tgtEl>
                                          <p:spTgt spid="112"/>
                                        </p:tgtEl>
                                        <p:attrNameLst>
                                          <p:attrName>style.visibility</p:attrName>
                                        </p:attrNameLst>
                                      </p:cBhvr>
                                      <p:to>
                                        <p:strVal val="visible"/>
                                      </p:to>
                                    </p:set>
                                    <p:animEffect transition="in" filter="strips(downRight)">
                                      <p:cBhvr>
                                        <p:cTn id="172" dur="500"/>
                                        <p:tgtEl>
                                          <p:spTgt spid="112"/>
                                        </p:tgtEl>
                                      </p:cBhvr>
                                    </p:animEffect>
                                  </p:childTnLst>
                                </p:cTn>
                              </p:par>
                            </p:childTnLst>
                          </p:cTn>
                        </p:par>
                        <p:par>
                          <p:cTn id="173" fill="hold">
                            <p:stCondLst>
                              <p:cond delay="2500"/>
                            </p:stCondLst>
                            <p:childTnLst>
                              <p:par>
                                <p:cTn id="174" presetID="18" presetClass="entr" presetSubtype="6" fill="hold" nodeType="afterEffect">
                                  <p:stCondLst>
                                    <p:cond delay="0"/>
                                  </p:stCondLst>
                                  <p:childTnLst>
                                    <p:set>
                                      <p:cBhvr>
                                        <p:cTn id="175" dur="1" fill="hold">
                                          <p:stCondLst>
                                            <p:cond delay="0"/>
                                          </p:stCondLst>
                                        </p:cTn>
                                        <p:tgtEl>
                                          <p:spTgt spid="77"/>
                                        </p:tgtEl>
                                        <p:attrNameLst>
                                          <p:attrName>style.visibility</p:attrName>
                                        </p:attrNameLst>
                                      </p:cBhvr>
                                      <p:to>
                                        <p:strVal val="visible"/>
                                      </p:to>
                                    </p:set>
                                    <p:animEffect transition="in" filter="strips(downRight)">
                                      <p:cBhvr>
                                        <p:cTn id="176" dur="500"/>
                                        <p:tgtEl>
                                          <p:spTgt spid="77"/>
                                        </p:tgtEl>
                                      </p:cBhvr>
                                    </p:animEffect>
                                  </p:childTnLst>
                                </p:cTn>
                              </p:par>
                            </p:childTnLst>
                          </p:cTn>
                        </p:par>
                        <p:par>
                          <p:cTn id="177" fill="hold">
                            <p:stCondLst>
                              <p:cond delay="3000"/>
                            </p:stCondLst>
                            <p:childTnLst>
                              <p:par>
                                <p:cTn id="178" presetID="18" presetClass="entr" presetSubtype="6" fill="hold" grpId="3" nodeType="afterEffect">
                                  <p:stCondLst>
                                    <p:cond delay="0"/>
                                  </p:stCondLst>
                                  <p:childTnLst>
                                    <p:set>
                                      <p:cBhvr>
                                        <p:cTn id="179" dur="1" fill="hold">
                                          <p:stCondLst>
                                            <p:cond delay="0"/>
                                          </p:stCondLst>
                                        </p:cTn>
                                        <p:tgtEl>
                                          <p:spTgt spid="113"/>
                                        </p:tgtEl>
                                        <p:attrNameLst>
                                          <p:attrName>style.visibility</p:attrName>
                                        </p:attrNameLst>
                                      </p:cBhvr>
                                      <p:to>
                                        <p:strVal val="visible"/>
                                      </p:to>
                                    </p:set>
                                    <p:animEffect transition="in" filter="strips(downRight)">
                                      <p:cBhvr>
                                        <p:cTn id="180" dur="500"/>
                                        <p:tgtEl>
                                          <p:spTgt spid="113"/>
                                        </p:tgtEl>
                                      </p:cBhvr>
                                    </p:animEffect>
                                  </p:childTnLst>
                                </p:cTn>
                              </p:par>
                            </p:childTnLst>
                          </p:cTn>
                        </p:par>
                        <p:par>
                          <p:cTn id="181" fill="hold">
                            <p:stCondLst>
                              <p:cond delay="3500"/>
                            </p:stCondLst>
                            <p:childTnLst>
                              <p:par>
                                <p:cTn id="182" presetID="18" presetClass="entr" presetSubtype="6" fill="hold" nodeType="afterEffect">
                                  <p:stCondLst>
                                    <p:cond delay="0"/>
                                  </p:stCondLst>
                                  <p:childTnLst>
                                    <p:set>
                                      <p:cBhvr>
                                        <p:cTn id="183" dur="1" fill="hold">
                                          <p:stCondLst>
                                            <p:cond delay="0"/>
                                          </p:stCondLst>
                                        </p:cTn>
                                        <p:tgtEl>
                                          <p:spTgt spid="87"/>
                                        </p:tgtEl>
                                        <p:attrNameLst>
                                          <p:attrName>style.visibility</p:attrName>
                                        </p:attrNameLst>
                                      </p:cBhvr>
                                      <p:to>
                                        <p:strVal val="visible"/>
                                      </p:to>
                                    </p:set>
                                    <p:animEffect transition="in" filter="strips(downRight)">
                                      <p:cBhvr>
                                        <p:cTn id="184" dur="500"/>
                                        <p:tgtEl>
                                          <p:spTgt spid="87"/>
                                        </p:tgtEl>
                                      </p:cBhvr>
                                    </p:animEffect>
                                  </p:childTnLst>
                                </p:cTn>
                              </p:par>
                            </p:childTnLst>
                          </p:cTn>
                        </p:par>
                        <p:par>
                          <p:cTn id="185" fill="hold">
                            <p:stCondLst>
                              <p:cond delay="4000"/>
                            </p:stCondLst>
                            <p:childTnLst>
                              <p:par>
                                <p:cTn id="186" presetID="18" presetClass="entr" presetSubtype="6" fill="hold" grpId="3" nodeType="afterEffect">
                                  <p:stCondLst>
                                    <p:cond delay="0"/>
                                  </p:stCondLst>
                                  <p:childTnLst>
                                    <p:set>
                                      <p:cBhvr>
                                        <p:cTn id="187" dur="1" fill="hold">
                                          <p:stCondLst>
                                            <p:cond delay="0"/>
                                          </p:stCondLst>
                                        </p:cTn>
                                        <p:tgtEl>
                                          <p:spTgt spid="116"/>
                                        </p:tgtEl>
                                        <p:attrNameLst>
                                          <p:attrName>style.visibility</p:attrName>
                                        </p:attrNameLst>
                                      </p:cBhvr>
                                      <p:to>
                                        <p:strVal val="visible"/>
                                      </p:to>
                                    </p:set>
                                    <p:animEffect transition="in" filter="strips(downRight)">
                                      <p:cBhvr>
                                        <p:cTn id="188" dur="500"/>
                                        <p:tgtEl>
                                          <p:spTgt spid="116"/>
                                        </p:tgtEl>
                                      </p:cBhvr>
                                    </p:animEffect>
                                  </p:childTnLst>
                                </p:cTn>
                              </p:par>
                            </p:childTnLst>
                          </p:cTn>
                        </p:par>
                        <p:par>
                          <p:cTn id="189" fill="hold">
                            <p:stCondLst>
                              <p:cond delay="4500"/>
                            </p:stCondLst>
                            <p:childTnLst>
                              <p:par>
                                <p:cTn id="190" presetID="18" presetClass="entr" presetSubtype="6" fill="hold" nodeType="afterEffect">
                                  <p:stCondLst>
                                    <p:cond delay="0"/>
                                  </p:stCondLst>
                                  <p:childTnLst>
                                    <p:set>
                                      <p:cBhvr>
                                        <p:cTn id="191" dur="1" fill="hold">
                                          <p:stCondLst>
                                            <p:cond delay="0"/>
                                          </p:stCondLst>
                                        </p:cTn>
                                        <p:tgtEl>
                                          <p:spTgt spid="93"/>
                                        </p:tgtEl>
                                        <p:attrNameLst>
                                          <p:attrName>style.visibility</p:attrName>
                                        </p:attrNameLst>
                                      </p:cBhvr>
                                      <p:to>
                                        <p:strVal val="visible"/>
                                      </p:to>
                                    </p:set>
                                    <p:animEffect transition="in" filter="strips(downRight)">
                                      <p:cBhvr>
                                        <p:cTn id="192" dur="500"/>
                                        <p:tgtEl>
                                          <p:spTgt spid="93"/>
                                        </p:tgtEl>
                                      </p:cBhvr>
                                    </p:animEffect>
                                  </p:childTnLst>
                                </p:cTn>
                              </p:par>
                            </p:childTnLst>
                          </p:cTn>
                        </p:par>
                        <p:par>
                          <p:cTn id="193" fill="hold">
                            <p:stCondLst>
                              <p:cond delay="5000"/>
                            </p:stCondLst>
                            <p:childTnLst>
                              <p:par>
                                <p:cTn id="194" presetID="18" presetClass="entr" presetSubtype="6" fill="hold" grpId="1" nodeType="afterEffect">
                                  <p:stCondLst>
                                    <p:cond delay="0"/>
                                  </p:stCondLst>
                                  <p:childTnLst>
                                    <p:set>
                                      <p:cBhvr>
                                        <p:cTn id="195" dur="1" fill="hold">
                                          <p:stCondLst>
                                            <p:cond delay="0"/>
                                          </p:stCondLst>
                                        </p:cTn>
                                        <p:tgtEl>
                                          <p:spTgt spid="117"/>
                                        </p:tgtEl>
                                        <p:attrNameLst>
                                          <p:attrName>style.visibility</p:attrName>
                                        </p:attrNameLst>
                                      </p:cBhvr>
                                      <p:to>
                                        <p:strVal val="visible"/>
                                      </p:to>
                                    </p:set>
                                    <p:animEffect transition="in" filter="strips(downRight)">
                                      <p:cBhvr>
                                        <p:cTn id="196" dur="500"/>
                                        <p:tgtEl>
                                          <p:spTgt spid="117"/>
                                        </p:tgtEl>
                                      </p:cBhvr>
                                    </p:animEffect>
                                  </p:childTnLst>
                                </p:cTn>
                              </p:par>
                            </p:childTnLst>
                          </p:cTn>
                        </p:par>
                        <p:par>
                          <p:cTn id="197" fill="hold">
                            <p:stCondLst>
                              <p:cond delay="5500"/>
                            </p:stCondLst>
                            <p:childTnLst>
                              <p:par>
                                <p:cTn id="198" presetID="18" presetClass="entr" presetSubtype="6" fill="hold" nodeType="afterEffect">
                                  <p:stCondLst>
                                    <p:cond delay="0"/>
                                  </p:stCondLst>
                                  <p:childTnLst>
                                    <p:set>
                                      <p:cBhvr>
                                        <p:cTn id="199" dur="1" fill="hold">
                                          <p:stCondLst>
                                            <p:cond delay="0"/>
                                          </p:stCondLst>
                                        </p:cTn>
                                        <p:tgtEl>
                                          <p:spTgt spid="90"/>
                                        </p:tgtEl>
                                        <p:attrNameLst>
                                          <p:attrName>style.visibility</p:attrName>
                                        </p:attrNameLst>
                                      </p:cBhvr>
                                      <p:to>
                                        <p:strVal val="visible"/>
                                      </p:to>
                                    </p:set>
                                    <p:animEffect transition="in" filter="strips(downRight)">
                                      <p:cBhvr>
                                        <p:cTn id="200" dur="500"/>
                                        <p:tgtEl>
                                          <p:spTgt spid="90"/>
                                        </p:tgtEl>
                                      </p:cBhvr>
                                    </p:animEffect>
                                  </p:childTnLst>
                                </p:cTn>
                              </p:par>
                            </p:childTnLst>
                          </p:cTn>
                        </p:par>
                        <p:par>
                          <p:cTn id="201" fill="hold">
                            <p:stCondLst>
                              <p:cond delay="6000"/>
                            </p:stCondLst>
                            <p:childTnLst>
                              <p:par>
                                <p:cTn id="202" presetID="18" presetClass="entr" presetSubtype="3" fill="hold" grpId="1" nodeType="afterEffect">
                                  <p:stCondLst>
                                    <p:cond delay="0"/>
                                  </p:stCondLst>
                                  <p:childTnLst>
                                    <p:set>
                                      <p:cBhvr>
                                        <p:cTn id="203" dur="1" fill="hold">
                                          <p:stCondLst>
                                            <p:cond delay="0"/>
                                          </p:stCondLst>
                                        </p:cTn>
                                        <p:tgtEl>
                                          <p:spTgt spid="123"/>
                                        </p:tgtEl>
                                        <p:attrNameLst>
                                          <p:attrName>style.visibility</p:attrName>
                                        </p:attrNameLst>
                                      </p:cBhvr>
                                      <p:to>
                                        <p:strVal val="visible"/>
                                      </p:to>
                                    </p:set>
                                    <p:animEffect transition="in" filter="strips(upRight)">
                                      <p:cBhvr>
                                        <p:cTn id="204" dur="500"/>
                                        <p:tgtEl>
                                          <p:spTgt spid="123"/>
                                        </p:tgtEl>
                                      </p:cBhvr>
                                    </p:animEffect>
                                  </p:childTnLst>
                                </p:cTn>
                              </p:par>
                            </p:childTnLst>
                          </p:cTn>
                        </p:par>
                        <p:par>
                          <p:cTn id="205" fill="hold">
                            <p:stCondLst>
                              <p:cond delay="6500"/>
                            </p:stCondLst>
                            <p:childTnLst>
                              <p:par>
                                <p:cTn id="206" presetID="18" presetClass="entr" presetSubtype="6" fill="hold" nodeType="afterEffect">
                                  <p:stCondLst>
                                    <p:cond delay="0"/>
                                  </p:stCondLst>
                                  <p:childTnLst>
                                    <p:set>
                                      <p:cBhvr>
                                        <p:cTn id="207" dur="1" fill="hold">
                                          <p:stCondLst>
                                            <p:cond delay="0"/>
                                          </p:stCondLst>
                                        </p:cTn>
                                        <p:tgtEl>
                                          <p:spTgt spid="62"/>
                                        </p:tgtEl>
                                        <p:attrNameLst>
                                          <p:attrName>style.visibility</p:attrName>
                                        </p:attrNameLst>
                                      </p:cBhvr>
                                      <p:to>
                                        <p:strVal val="visible"/>
                                      </p:to>
                                    </p:set>
                                    <p:animEffect transition="in" filter="strips(downRight)">
                                      <p:cBhvr>
                                        <p:cTn id="208" dur="500"/>
                                        <p:tgtEl>
                                          <p:spTgt spid="62"/>
                                        </p:tgtEl>
                                      </p:cBhvr>
                                    </p:animEffect>
                                  </p:childTnLst>
                                </p:cTn>
                              </p:par>
                            </p:childTnLst>
                          </p:cTn>
                        </p:par>
                        <p:par>
                          <p:cTn id="209" fill="hold">
                            <p:stCondLst>
                              <p:cond delay="7000"/>
                            </p:stCondLst>
                            <p:childTnLst>
                              <p:par>
                                <p:cTn id="210" presetID="18" presetClass="entr" presetSubtype="6" fill="hold" grpId="3" nodeType="afterEffect">
                                  <p:stCondLst>
                                    <p:cond delay="0"/>
                                  </p:stCondLst>
                                  <p:childTnLst>
                                    <p:set>
                                      <p:cBhvr>
                                        <p:cTn id="211" dur="1" fill="hold">
                                          <p:stCondLst>
                                            <p:cond delay="0"/>
                                          </p:stCondLst>
                                        </p:cTn>
                                        <p:tgtEl>
                                          <p:spTgt spid="111"/>
                                        </p:tgtEl>
                                        <p:attrNameLst>
                                          <p:attrName>style.visibility</p:attrName>
                                        </p:attrNameLst>
                                      </p:cBhvr>
                                      <p:to>
                                        <p:strVal val="visible"/>
                                      </p:to>
                                    </p:set>
                                    <p:animEffect transition="in" filter="strips(downRight)">
                                      <p:cBhvr>
                                        <p:cTn id="212" dur="500"/>
                                        <p:tgtEl>
                                          <p:spTgt spid="111"/>
                                        </p:tgtEl>
                                      </p:cBhvr>
                                    </p:animEffect>
                                  </p:childTnLst>
                                </p:cTn>
                              </p:par>
                            </p:childTnLst>
                          </p:cTn>
                        </p:par>
                        <p:par>
                          <p:cTn id="213" fill="hold">
                            <p:stCondLst>
                              <p:cond delay="7500"/>
                            </p:stCondLst>
                            <p:childTnLst>
                              <p:par>
                                <p:cTn id="214" presetID="18" presetClass="entr" presetSubtype="6" fill="hold" nodeType="afterEffect">
                                  <p:stCondLst>
                                    <p:cond delay="0"/>
                                  </p:stCondLst>
                                  <p:childTnLst>
                                    <p:set>
                                      <p:cBhvr>
                                        <p:cTn id="215" dur="1" fill="hold">
                                          <p:stCondLst>
                                            <p:cond delay="0"/>
                                          </p:stCondLst>
                                        </p:cTn>
                                        <p:tgtEl>
                                          <p:spTgt spid="59"/>
                                        </p:tgtEl>
                                        <p:attrNameLst>
                                          <p:attrName>style.visibility</p:attrName>
                                        </p:attrNameLst>
                                      </p:cBhvr>
                                      <p:to>
                                        <p:strVal val="visible"/>
                                      </p:to>
                                    </p:set>
                                    <p:animEffect transition="in" filter="strips(downRight)">
                                      <p:cBhvr>
                                        <p:cTn id="216" dur="500"/>
                                        <p:tgtEl>
                                          <p:spTgt spid="59"/>
                                        </p:tgtEl>
                                      </p:cBhvr>
                                    </p:animEffect>
                                  </p:childTnLst>
                                </p:cTn>
                              </p:par>
                            </p:childTnLst>
                          </p:cTn>
                        </p:par>
                        <p:par>
                          <p:cTn id="217" fill="hold">
                            <p:stCondLst>
                              <p:cond delay="8000"/>
                            </p:stCondLst>
                            <p:childTnLst>
                              <p:par>
                                <p:cTn id="218" presetID="18" presetClass="entr" presetSubtype="6" fill="hold" grpId="4" nodeType="afterEffect">
                                  <p:stCondLst>
                                    <p:cond delay="0"/>
                                  </p:stCondLst>
                                  <p:childTnLst>
                                    <p:set>
                                      <p:cBhvr>
                                        <p:cTn id="219" dur="1" fill="hold">
                                          <p:stCondLst>
                                            <p:cond delay="0"/>
                                          </p:stCondLst>
                                        </p:cTn>
                                        <p:tgtEl>
                                          <p:spTgt spid="114"/>
                                        </p:tgtEl>
                                        <p:attrNameLst>
                                          <p:attrName>style.visibility</p:attrName>
                                        </p:attrNameLst>
                                      </p:cBhvr>
                                      <p:to>
                                        <p:strVal val="visible"/>
                                      </p:to>
                                    </p:set>
                                    <p:animEffect transition="in" filter="strips(downRight)">
                                      <p:cBhvr>
                                        <p:cTn id="220" dur="500"/>
                                        <p:tgtEl>
                                          <p:spTgt spid="114"/>
                                        </p:tgtEl>
                                      </p:cBhvr>
                                    </p:animEffect>
                                  </p:childTnLst>
                                </p:cTn>
                              </p:par>
                            </p:childTnLst>
                          </p:cTn>
                        </p:par>
                        <p:par>
                          <p:cTn id="221" fill="hold">
                            <p:stCondLst>
                              <p:cond delay="8500"/>
                            </p:stCondLst>
                            <p:childTnLst>
                              <p:par>
                                <p:cTn id="222" presetID="18" presetClass="entr" presetSubtype="6" fill="hold" nodeType="afterEffect">
                                  <p:stCondLst>
                                    <p:cond delay="0"/>
                                  </p:stCondLst>
                                  <p:childTnLst>
                                    <p:set>
                                      <p:cBhvr>
                                        <p:cTn id="223" dur="1" fill="hold">
                                          <p:stCondLst>
                                            <p:cond delay="0"/>
                                          </p:stCondLst>
                                        </p:cTn>
                                        <p:tgtEl>
                                          <p:spTgt spid="65"/>
                                        </p:tgtEl>
                                        <p:attrNameLst>
                                          <p:attrName>style.visibility</p:attrName>
                                        </p:attrNameLst>
                                      </p:cBhvr>
                                      <p:to>
                                        <p:strVal val="visible"/>
                                      </p:to>
                                    </p:set>
                                    <p:animEffect transition="in" filter="strips(downRight)">
                                      <p:cBhvr>
                                        <p:cTn id="224" dur="500"/>
                                        <p:tgtEl>
                                          <p:spTgt spid="65"/>
                                        </p:tgtEl>
                                      </p:cBhvr>
                                    </p:animEffect>
                                  </p:childTnLst>
                                </p:cTn>
                              </p:par>
                            </p:childTnLst>
                          </p:cTn>
                        </p:par>
                        <p:par>
                          <p:cTn id="225" fill="hold">
                            <p:stCondLst>
                              <p:cond delay="9000"/>
                            </p:stCondLst>
                            <p:childTnLst>
                              <p:par>
                                <p:cTn id="226" presetID="18" presetClass="entr" presetSubtype="6" fill="hold" grpId="4" nodeType="afterEffect">
                                  <p:stCondLst>
                                    <p:cond delay="0"/>
                                  </p:stCondLst>
                                  <p:childTnLst>
                                    <p:set>
                                      <p:cBhvr>
                                        <p:cTn id="227" dur="1" fill="hold">
                                          <p:stCondLst>
                                            <p:cond delay="0"/>
                                          </p:stCondLst>
                                        </p:cTn>
                                        <p:tgtEl>
                                          <p:spTgt spid="112"/>
                                        </p:tgtEl>
                                        <p:attrNameLst>
                                          <p:attrName>style.visibility</p:attrName>
                                        </p:attrNameLst>
                                      </p:cBhvr>
                                      <p:to>
                                        <p:strVal val="visible"/>
                                      </p:to>
                                    </p:set>
                                    <p:animEffect transition="in" filter="strips(downRight)">
                                      <p:cBhvr>
                                        <p:cTn id="228" dur="500"/>
                                        <p:tgtEl>
                                          <p:spTgt spid="112"/>
                                        </p:tgtEl>
                                      </p:cBhvr>
                                    </p:animEffect>
                                  </p:childTnLst>
                                </p:cTn>
                              </p:par>
                            </p:childTnLst>
                          </p:cTn>
                        </p:par>
                        <p:par>
                          <p:cTn id="229" fill="hold">
                            <p:stCondLst>
                              <p:cond delay="9500"/>
                            </p:stCondLst>
                            <p:childTnLst>
                              <p:par>
                                <p:cTn id="230" presetID="18" presetClass="entr" presetSubtype="6" fill="hold" nodeType="afterEffect">
                                  <p:stCondLst>
                                    <p:cond delay="0"/>
                                  </p:stCondLst>
                                  <p:childTnLst>
                                    <p:set>
                                      <p:cBhvr>
                                        <p:cTn id="231" dur="1" fill="hold">
                                          <p:stCondLst>
                                            <p:cond delay="0"/>
                                          </p:stCondLst>
                                        </p:cTn>
                                        <p:tgtEl>
                                          <p:spTgt spid="77"/>
                                        </p:tgtEl>
                                        <p:attrNameLst>
                                          <p:attrName>style.visibility</p:attrName>
                                        </p:attrNameLst>
                                      </p:cBhvr>
                                      <p:to>
                                        <p:strVal val="visible"/>
                                      </p:to>
                                    </p:set>
                                    <p:animEffect transition="in" filter="strips(downRight)">
                                      <p:cBhvr>
                                        <p:cTn id="232" dur="500"/>
                                        <p:tgtEl>
                                          <p:spTgt spid="77"/>
                                        </p:tgtEl>
                                      </p:cBhvr>
                                    </p:animEffect>
                                  </p:childTnLst>
                                </p:cTn>
                              </p:par>
                            </p:childTnLst>
                          </p:cTn>
                        </p:par>
                        <p:par>
                          <p:cTn id="233" fill="hold">
                            <p:stCondLst>
                              <p:cond delay="10000"/>
                            </p:stCondLst>
                            <p:childTnLst>
                              <p:par>
                                <p:cTn id="234" presetID="18" presetClass="entr" presetSubtype="6" fill="hold" grpId="4" nodeType="afterEffect">
                                  <p:stCondLst>
                                    <p:cond delay="0"/>
                                  </p:stCondLst>
                                  <p:childTnLst>
                                    <p:set>
                                      <p:cBhvr>
                                        <p:cTn id="235" dur="1" fill="hold">
                                          <p:stCondLst>
                                            <p:cond delay="0"/>
                                          </p:stCondLst>
                                        </p:cTn>
                                        <p:tgtEl>
                                          <p:spTgt spid="113"/>
                                        </p:tgtEl>
                                        <p:attrNameLst>
                                          <p:attrName>style.visibility</p:attrName>
                                        </p:attrNameLst>
                                      </p:cBhvr>
                                      <p:to>
                                        <p:strVal val="visible"/>
                                      </p:to>
                                    </p:set>
                                    <p:animEffect transition="in" filter="strips(downRight)">
                                      <p:cBhvr>
                                        <p:cTn id="236" dur="500"/>
                                        <p:tgtEl>
                                          <p:spTgt spid="113"/>
                                        </p:tgtEl>
                                      </p:cBhvr>
                                    </p:animEffect>
                                  </p:childTnLst>
                                </p:cTn>
                              </p:par>
                            </p:childTnLst>
                          </p:cTn>
                        </p:par>
                        <p:par>
                          <p:cTn id="237" fill="hold">
                            <p:stCondLst>
                              <p:cond delay="10500"/>
                            </p:stCondLst>
                            <p:childTnLst>
                              <p:par>
                                <p:cTn id="238" presetID="18" presetClass="entr" presetSubtype="6" fill="hold" nodeType="afterEffect">
                                  <p:stCondLst>
                                    <p:cond delay="0"/>
                                  </p:stCondLst>
                                  <p:childTnLst>
                                    <p:set>
                                      <p:cBhvr>
                                        <p:cTn id="239" dur="1" fill="hold">
                                          <p:stCondLst>
                                            <p:cond delay="0"/>
                                          </p:stCondLst>
                                        </p:cTn>
                                        <p:tgtEl>
                                          <p:spTgt spid="87"/>
                                        </p:tgtEl>
                                        <p:attrNameLst>
                                          <p:attrName>style.visibility</p:attrName>
                                        </p:attrNameLst>
                                      </p:cBhvr>
                                      <p:to>
                                        <p:strVal val="visible"/>
                                      </p:to>
                                    </p:set>
                                    <p:animEffect transition="in" filter="strips(downRight)">
                                      <p:cBhvr>
                                        <p:cTn id="240" dur="500"/>
                                        <p:tgtEl>
                                          <p:spTgt spid="87"/>
                                        </p:tgtEl>
                                      </p:cBhvr>
                                    </p:animEffect>
                                  </p:childTnLst>
                                </p:cTn>
                              </p:par>
                            </p:childTnLst>
                          </p:cTn>
                        </p:par>
                        <p:par>
                          <p:cTn id="241" fill="hold">
                            <p:stCondLst>
                              <p:cond delay="11000"/>
                            </p:stCondLst>
                            <p:childTnLst>
                              <p:par>
                                <p:cTn id="242" presetID="18" presetClass="entr" presetSubtype="6" fill="hold" grpId="4" nodeType="afterEffect">
                                  <p:stCondLst>
                                    <p:cond delay="0"/>
                                  </p:stCondLst>
                                  <p:childTnLst>
                                    <p:set>
                                      <p:cBhvr>
                                        <p:cTn id="243" dur="1" fill="hold">
                                          <p:stCondLst>
                                            <p:cond delay="0"/>
                                          </p:stCondLst>
                                        </p:cTn>
                                        <p:tgtEl>
                                          <p:spTgt spid="116"/>
                                        </p:tgtEl>
                                        <p:attrNameLst>
                                          <p:attrName>style.visibility</p:attrName>
                                        </p:attrNameLst>
                                      </p:cBhvr>
                                      <p:to>
                                        <p:strVal val="visible"/>
                                      </p:to>
                                    </p:set>
                                    <p:animEffect transition="in" filter="strips(downRight)">
                                      <p:cBhvr>
                                        <p:cTn id="244" dur="500"/>
                                        <p:tgtEl>
                                          <p:spTgt spid="116"/>
                                        </p:tgtEl>
                                      </p:cBhvr>
                                    </p:animEffect>
                                  </p:childTnLst>
                                </p:cTn>
                              </p:par>
                            </p:childTnLst>
                          </p:cTn>
                        </p:par>
                        <p:par>
                          <p:cTn id="245" fill="hold">
                            <p:stCondLst>
                              <p:cond delay="11500"/>
                            </p:stCondLst>
                            <p:childTnLst>
                              <p:par>
                                <p:cTn id="246" presetID="18" presetClass="entr" presetSubtype="6" fill="hold" nodeType="afterEffect">
                                  <p:stCondLst>
                                    <p:cond delay="0"/>
                                  </p:stCondLst>
                                  <p:childTnLst>
                                    <p:set>
                                      <p:cBhvr>
                                        <p:cTn id="247" dur="1" fill="hold">
                                          <p:stCondLst>
                                            <p:cond delay="0"/>
                                          </p:stCondLst>
                                        </p:cTn>
                                        <p:tgtEl>
                                          <p:spTgt spid="93"/>
                                        </p:tgtEl>
                                        <p:attrNameLst>
                                          <p:attrName>style.visibility</p:attrName>
                                        </p:attrNameLst>
                                      </p:cBhvr>
                                      <p:to>
                                        <p:strVal val="visible"/>
                                      </p:to>
                                    </p:set>
                                    <p:animEffect transition="in" filter="strips(downRight)">
                                      <p:cBhvr>
                                        <p:cTn id="248" dur="500"/>
                                        <p:tgtEl>
                                          <p:spTgt spid="93"/>
                                        </p:tgtEl>
                                      </p:cBhvr>
                                    </p:animEffect>
                                  </p:childTnLst>
                                </p:cTn>
                              </p:par>
                            </p:childTnLst>
                          </p:cTn>
                        </p:par>
                      </p:childTnLst>
                    </p:cTn>
                  </p:par>
                  <p:par>
                    <p:cTn id="249" fill="hold">
                      <p:stCondLst>
                        <p:cond delay="indefinite"/>
                      </p:stCondLst>
                      <p:childTnLst>
                        <p:par>
                          <p:cTn id="250" fill="hold">
                            <p:stCondLst>
                              <p:cond delay="0"/>
                            </p:stCondLst>
                            <p:childTnLst>
                              <p:par>
                                <p:cTn id="251" presetID="18" presetClass="entr" presetSubtype="12" fill="hold" grpId="2" nodeType="clickEffect">
                                  <p:stCondLst>
                                    <p:cond delay="0"/>
                                  </p:stCondLst>
                                  <p:childTnLst>
                                    <p:set>
                                      <p:cBhvr>
                                        <p:cTn id="252" dur="1000" fill="hold">
                                          <p:stCondLst>
                                            <p:cond delay="0"/>
                                          </p:stCondLst>
                                        </p:cTn>
                                        <p:tgtEl>
                                          <p:spTgt spid="5"/>
                                        </p:tgtEl>
                                        <p:attrNameLst>
                                          <p:attrName>style.visibility</p:attrName>
                                        </p:attrNameLst>
                                      </p:cBhvr>
                                      <p:to>
                                        <p:strVal val="visible"/>
                                      </p:to>
                                    </p:set>
                                    <p:animEffect transition="in" filter="strips(downLeft)">
                                      <p:cBhvr>
                                        <p:cTn id="253" dur="1000"/>
                                        <p:tgtEl>
                                          <p:spTgt spid="5"/>
                                        </p:tgtEl>
                                      </p:cBhvr>
                                    </p:animEffect>
                                  </p:childTnLst>
                                </p:cTn>
                              </p:par>
                            </p:childTnLst>
                          </p:cTn>
                        </p:par>
                        <p:par>
                          <p:cTn id="254" fill="hold">
                            <p:stCondLst>
                              <p:cond delay="1000"/>
                            </p:stCondLst>
                            <p:childTnLst>
                              <p:par>
                                <p:cTn id="255" presetID="8" presetClass="entr" presetSubtype="16" fill="hold" nodeType="afterEffect">
                                  <p:stCondLst>
                                    <p:cond delay="0"/>
                                  </p:stCondLst>
                                  <p:childTnLst>
                                    <p:set>
                                      <p:cBhvr>
                                        <p:cTn id="256" dur="1000" fill="hold">
                                          <p:stCondLst>
                                            <p:cond delay="0"/>
                                          </p:stCondLst>
                                        </p:cTn>
                                        <p:tgtEl>
                                          <p:spTgt spid="47"/>
                                        </p:tgtEl>
                                        <p:attrNameLst>
                                          <p:attrName>style.visibility</p:attrName>
                                        </p:attrNameLst>
                                      </p:cBhvr>
                                      <p:to>
                                        <p:strVal val="visible"/>
                                      </p:to>
                                    </p:set>
                                    <p:animEffect transition="in" filter="diamond(in)">
                                      <p:cBhvr>
                                        <p:cTn id="257" dur="1000"/>
                                        <p:tgtEl>
                                          <p:spTgt spid="47"/>
                                        </p:tgtEl>
                                      </p:cBhvr>
                                    </p:animEffect>
                                  </p:childTnLst>
                                </p:cTn>
                              </p:par>
                            </p:childTnLst>
                          </p:cTn>
                        </p:par>
                      </p:childTnLst>
                    </p:cTn>
                  </p:par>
                  <p:par>
                    <p:cTn id="258" fill="hold">
                      <p:stCondLst>
                        <p:cond delay="indefinite"/>
                      </p:stCondLst>
                      <p:childTnLst>
                        <p:par>
                          <p:cTn id="259" fill="hold">
                            <p:stCondLst>
                              <p:cond delay="0"/>
                            </p:stCondLst>
                            <p:childTnLst>
                              <p:par>
                                <p:cTn id="260" presetID="18" presetClass="entr" presetSubtype="12" fill="hold" grpId="0" nodeType="clickEffect">
                                  <p:stCondLst>
                                    <p:cond delay="0"/>
                                  </p:stCondLst>
                                  <p:childTnLst>
                                    <p:set>
                                      <p:cBhvr>
                                        <p:cTn id="261" dur="1" fill="hold">
                                          <p:stCondLst>
                                            <p:cond delay="0"/>
                                          </p:stCondLst>
                                        </p:cTn>
                                        <p:tgtEl>
                                          <p:spTgt spid="109"/>
                                        </p:tgtEl>
                                        <p:attrNameLst>
                                          <p:attrName>style.visibility</p:attrName>
                                        </p:attrNameLst>
                                      </p:cBhvr>
                                      <p:to>
                                        <p:strVal val="visible"/>
                                      </p:to>
                                    </p:set>
                                    <p:animEffect transition="in" filter="strips(downLeft)">
                                      <p:cBhvr>
                                        <p:cTn id="262" dur="500"/>
                                        <p:tgtEl>
                                          <p:spTgt spid="109"/>
                                        </p:tgtEl>
                                      </p:cBhvr>
                                    </p:animEffect>
                                  </p:childTnLst>
                                </p:cTn>
                              </p:par>
                            </p:childTnLst>
                          </p:cTn>
                        </p:par>
                        <p:par>
                          <p:cTn id="263" fill="hold">
                            <p:stCondLst>
                              <p:cond delay="500"/>
                            </p:stCondLst>
                            <p:childTnLst>
                              <p:par>
                                <p:cTn id="264" presetID="18" presetClass="entr" presetSubtype="6" fill="hold" grpId="2" nodeType="afterEffect">
                                  <p:stCondLst>
                                    <p:cond delay="0"/>
                                  </p:stCondLst>
                                  <p:childTnLst>
                                    <p:set>
                                      <p:cBhvr>
                                        <p:cTn id="265" dur="1" fill="hold">
                                          <p:stCondLst>
                                            <p:cond delay="0"/>
                                          </p:stCondLst>
                                        </p:cTn>
                                        <p:tgtEl>
                                          <p:spTgt spid="115"/>
                                        </p:tgtEl>
                                        <p:attrNameLst>
                                          <p:attrName>style.visibility</p:attrName>
                                        </p:attrNameLst>
                                      </p:cBhvr>
                                      <p:to>
                                        <p:strVal val="visible"/>
                                      </p:to>
                                    </p:set>
                                    <p:animEffect transition="in" filter="strips(downRight)">
                                      <p:cBhvr>
                                        <p:cTn id="266" dur="500"/>
                                        <p:tgtEl>
                                          <p:spTgt spid="115"/>
                                        </p:tgtEl>
                                      </p:cBhvr>
                                    </p:animEffect>
                                  </p:childTnLst>
                                </p:cTn>
                              </p:par>
                            </p:childTnLst>
                          </p:cTn>
                        </p:par>
                        <p:par>
                          <p:cTn id="267" fill="hold">
                            <p:stCondLst>
                              <p:cond delay="1000"/>
                            </p:stCondLst>
                            <p:childTnLst>
                              <p:par>
                                <p:cTn id="268" presetID="8" presetClass="entr" presetSubtype="16" fill="hold" nodeType="afterEffect">
                                  <p:stCondLst>
                                    <p:cond delay="0"/>
                                  </p:stCondLst>
                                  <p:childTnLst>
                                    <p:set>
                                      <p:cBhvr>
                                        <p:cTn id="269" dur="1000" fill="hold">
                                          <p:stCondLst>
                                            <p:cond delay="0"/>
                                          </p:stCondLst>
                                        </p:cTn>
                                        <p:tgtEl>
                                          <p:spTgt spid="51"/>
                                        </p:tgtEl>
                                        <p:attrNameLst>
                                          <p:attrName>style.visibility</p:attrName>
                                        </p:attrNameLst>
                                      </p:cBhvr>
                                      <p:to>
                                        <p:strVal val="visible"/>
                                      </p:to>
                                    </p:set>
                                    <p:animEffect transition="in" filter="diamond(in)">
                                      <p:cBhvr>
                                        <p:cTn id="270" dur="1000"/>
                                        <p:tgtEl>
                                          <p:spTgt spid="51"/>
                                        </p:tgtEl>
                                      </p:cBhvr>
                                    </p:animEffect>
                                  </p:childTnLst>
                                </p:cTn>
                              </p:par>
                            </p:childTnLst>
                          </p:cTn>
                        </p:par>
                      </p:childTnLst>
                    </p:cTn>
                  </p:par>
                  <p:par>
                    <p:cTn id="271" fill="hold">
                      <p:stCondLst>
                        <p:cond delay="indefinite"/>
                      </p:stCondLst>
                      <p:childTnLst>
                        <p:par>
                          <p:cTn id="272" fill="hold">
                            <p:stCondLst>
                              <p:cond delay="0"/>
                            </p:stCondLst>
                            <p:childTnLst>
                              <p:par>
                                <p:cTn id="273" presetID="18" presetClass="entr" presetSubtype="6" fill="hold" grpId="3" nodeType="clickEffect">
                                  <p:stCondLst>
                                    <p:cond delay="0"/>
                                  </p:stCondLst>
                                  <p:childTnLst>
                                    <p:set>
                                      <p:cBhvr>
                                        <p:cTn id="274" dur="1" fill="hold">
                                          <p:stCondLst>
                                            <p:cond delay="0"/>
                                          </p:stCondLst>
                                        </p:cTn>
                                        <p:tgtEl>
                                          <p:spTgt spid="7"/>
                                        </p:tgtEl>
                                        <p:attrNameLst>
                                          <p:attrName>style.visibility</p:attrName>
                                        </p:attrNameLst>
                                      </p:cBhvr>
                                      <p:to>
                                        <p:strVal val="visible"/>
                                      </p:to>
                                    </p:set>
                                    <p:animEffect transition="in" filter="strips(downRight)">
                                      <p:cBhvr>
                                        <p:cTn id="275" dur="500"/>
                                        <p:tgtEl>
                                          <p:spTgt spid="7"/>
                                        </p:tgtEl>
                                      </p:cBhvr>
                                    </p:animEffect>
                                  </p:childTnLst>
                                </p:cTn>
                              </p:par>
                            </p:childTnLst>
                          </p:cTn>
                        </p:par>
                        <p:par>
                          <p:cTn id="276" fill="hold">
                            <p:stCondLst>
                              <p:cond delay="500"/>
                            </p:stCondLst>
                            <p:childTnLst>
                              <p:par>
                                <p:cTn id="277" presetID="18" presetClass="entr" presetSubtype="12" fill="hold" nodeType="afterEffect">
                                  <p:stCondLst>
                                    <p:cond delay="0"/>
                                  </p:stCondLst>
                                  <p:childTnLst>
                                    <p:set>
                                      <p:cBhvr>
                                        <p:cTn id="278" dur="1000" fill="hold">
                                          <p:stCondLst>
                                            <p:cond delay="0"/>
                                          </p:stCondLst>
                                        </p:cTn>
                                        <p:tgtEl>
                                          <p:spTgt spid="126"/>
                                        </p:tgtEl>
                                        <p:attrNameLst>
                                          <p:attrName>style.visibility</p:attrName>
                                        </p:attrNameLst>
                                      </p:cBhvr>
                                      <p:to>
                                        <p:strVal val="visible"/>
                                      </p:to>
                                    </p:set>
                                    <p:animEffect transition="in" filter="strips(downLeft)">
                                      <p:cBhvr>
                                        <p:cTn id="279" dur="1000"/>
                                        <p:tgtEl>
                                          <p:spTgt spid="126"/>
                                        </p:tgtEl>
                                      </p:cBhvr>
                                    </p:animEffect>
                                  </p:childTnLst>
                                </p:cTn>
                              </p:par>
                            </p:childTnLst>
                          </p:cTn>
                        </p:par>
                        <p:par>
                          <p:cTn id="280" fill="hold">
                            <p:stCondLst>
                              <p:cond delay="1500"/>
                            </p:stCondLst>
                            <p:childTnLst>
                              <p:par>
                                <p:cTn id="281" presetID="8" presetClass="entr" presetSubtype="16" fill="hold" nodeType="afterEffect">
                                  <p:stCondLst>
                                    <p:cond delay="0"/>
                                  </p:stCondLst>
                                  <p:childTnLst>
                                    <p:set>
                                      <p:cBhvr>
                                        <p:cTn id="282" dur="1000" fill="hold">
                                          <p:stCondLst>
                                            <p:cond delay="0"/>
                                          </p:stCondLst>
                                        </p:cTn>
                                        <p:tgtEl>
                                          <p:spTgt spid="56"/>
                                        </p:tgtEl>
                                        <p:attrNameLst>
                                          <p:attrName>style.visibility</p:attrName>
                                        </p:attrNameLst>
                                      </p:cBhvr>
                                      <p:to>
                                        <p:strVal val="visible"/>
                                      </p:to>
                                    </p:set>
                                    <p:animEffect transition="in" filter="diamond(in)">
                                      <p:cBhvr>
                                        <p:cTn id="283" dur="1000"/>
                                        <p:tgtEl>
                                          <p:spTgt spid="56"/>
                                        </p:tgtEl>
                                      </p:cBhvr>
                                    </p:animEffect>
                                  </p:childTnLst>
                                </p:cTn>
                              </p:par>
                            </p:childTnLst>
                          </p:cTn>
                        </p:par>
                      </p:childTnLst>
                    </p:cTn>
                  </p:par>
                  <p:par>
                    <p:cTn id="284" fill="hold">
                      <p:stCondLst>
                        <p:cond delay="indefinite"/>
                      </p:stCondLst>
                      <p:childTnLst>
                        <p:par>
                          <p:cTn id="285" fill="hold">
                            <p:stCondLst>
                              <p:cond delay="0"/>
                            </p:stCondLst>
                            <p:childTnLst>
                              <p:par>
                                <p:cTn id="286" presetID="18" presetClass="entr" presetSubtype="6" fill="hold" nodeType="clickEffect">
                                  <p:stCondLst>
                                    <p:cond delay="0"/>
                                  </p:stCondLst>
                                  <p:childTnLst>
                                    <p:set>
                                      <p:cBhvr>
                                        <p:cTn id="287" dur="1000" fill="hold">
                                          <p:stCondLst>
                                            <p:cond delay="0"/>
                                          </p:stCondLst>
                                        </p:cTn>
                                        <p:tgtEl>
                                          <p:spTgt spid="125"/>
                                        </p:tgtEl>
                                        <p:attrNameLst>
                                          <p:attrName>style.visibility</p:attrName>
                                        </p:attrNameLst>
                                      </p:cBhvr>
                                      <p:to>
                                        <p:strVal val="visible"/>
                                      </p:to>
                                    </p:set>
                                    <p:animEffect transition="in" filter="strips(downRight)">
                                      <p:cBhvr>
                                        <p:cTn id="288" dur="1000"/>
                                        <p:tgtEl>
                                          <p:spTgt spid="125"/>
                                        </p:tgtEl>
                                      </p:cBhvr>
                                    </p:animEffect>
                                  </p:childTnLst>
                                </p:cTn>
                              </p:par>
                            </p:childTnLst>
                          </p:cTn>
                        </p:par>
                        <p:par>
                          <p:cTn id="289" fill="hold">
                            <p:stCondLst>
                              <p:cond delay="1000"/>
                            </p:stCondLst>
                            <p:childTnLst>
                              <p:par>
                                <p:cTn id="290" presetID="8" presetClass="entr" presetSubtype="16" fill="hold" nodeType="afterEffect">
                                  <p:stCondLst>
                                    <p:cond delay="0"/>
                                  </p:stCondLst>
                                  <p:childTnLst>
                                    <p:set>
                                      <p:cBhvr>
                                        <p:cTn id="291" dur="1000" fill="hold">
                                          <p:stCondLst>
                                            <p:cond delay="0"/>
                                          </p:stCondLst>
                                        </p:cTn>
                                        <p:tgtEl>
                                          <p:spTgt spid="80"/>
                                        </p:tgtEl>
                                        <p:attrNameLst>
                                          <p:attrName>style.visibility</p:attrName>
                                        </p:attrNameLst>
                                      </p:cBhvr>
                                      <p:to>
                                        <p:strVal val="visible"/>
                                      </p:to>
                                    </p:set>
                                    <p:animEffect transition="in" filter="diamond(in)">
                                      <p:cBhvr>
                                        <p:cTn id="292" dur="1000"/>
                                        <p:tgtEl>
                                          <p:spTgt spid="80"/>
                                        </p:tgtEl>
                                      </p:cBhvr>
                                    </p:animEffect>
                                  </p:childTnLst>
                                </p:cTn>
                              </p:par>
                            </p:childTnLst>
                          </p:cTn>
                        </p:par>
                      </p:childTnLst>
                    </p:cTn>
                  </p:par>
                  <p:par>
                    <p:cTn id="293" fill="hold">
                      <p:stCondLst>
                        <p:cond delay="indefinite"/>
                      </p:stCondLst>
                      <p:childTnLst>
                        <p:par>
                          <p:cTn id="294" fill="hold">
                            <p:stCondLst>
                              <p:cond delay="0"/>
                            </p:stCondLst>
                            <p:childTnLst>
                              <p:par>
                                <p:cTn id="295" presetID="18" presetClass="entr" presetSubtype="6" fill="hold" nodeType="clickEffect">
                                  <p:stCondLst>
                                    <p:cond delay="0"/>
                                  </p:stCondLst>
                                  <p:childTnLst>
                                    <p:set>
                                      <p:cBhvr>
                                        <p:cTn id="296" dur="1000" fill="hold">
                                          <p:stCondLst>
                                            <p:cond delay="0"/>
                                          </p:stCondLst>
                                        </p:cTn>
                                        <p:tgtEl>
                                          <p:spTgt spid="133"/>
                                        </p:tgtEl>
                                        <p:attrNameLst>
                                          <p:attrName>style.visibility</p:attrName>
                                        </p:attrNameLst>
                                      </p:cBhvr>
                                      <p:to>
                                        <p:strVal val="visible"/>
                                      </p:to>
                                    </p:set>
                                    <p:animEffect transition="in" filter="strips(downRight)">
                                      <p:cBhvr>
                                        <p:cTn id="297" dur="1000"/>
                                        <p:tgtEl>
                                          <p:spTgt spid="133"/>
                                        </p:tgtEl>
                                      </p:cBhvr>
                                    </p:animEffect>
                                  </p:childTnLst>
                                </p:cTn>
                              </p:par>
                              <p:par>
                                <p:cTn id="298" presetID="18" presetClass="entr" presetSubtype="12" fill="hold" nodeType="withEffect">
                                  <p:stCondLst>
                                    <p:cond delay="0"/>
                                  </p:stCondLst>
                                  <p:childTnLst>
                                    <p:set>
                                      <p:cBhvr>
                                        <p:cTn id="299" dur="1000" fill="hold">
                                          <p:stCondLst>
                                            <p:cond delay="0"/>
                                          </p:stCondLst>
                                        </p:cTn>
                                        <p:tgtEl>
                                          <p:spTgt spid="132"/>
                                        </p:tgtEl>
                                        <p:attrNameLst>
                                          <p:attrName>style.visibility</p:attrName>
                                        </p:attrNameLst>
                                      </p:cBhvr>
                                      <p:to>
                                        <p:strVal val="visible"/>
                                      </p:to>
                                    </p:set>
                                    <p:animEffect transition="in" filter="strips(downLeft)">
                                      <p:cBhvr>
                                        <p:cTn id="300" dur="1000"/>
                                        <p:tgtEl>
                                          <p:spTgt spid="132"/>
                                        </p:tgtEl>
                                      </p:cBhvr>
                                    </p:animEffect>
                                  </p:childTnLst>
                                </p:cTn>
                              </p:par>
                            </p:childTnLst>
                          </p:cTn>
                        </p:par>
                        <p:par>
                          <p:cTn id="301" fill="hold">
                            <p:stCondLst>
                              <p:cond delay="1000"/>
                            </p:stCondLst>
                            <p:childTnLst>
                              <p:par>
                                <p:cTn id="302" presetID="8" presetClass="entr" presetSubtype="16" fill="hold" nodeType="afterEffect">
                                  <p:stCondLst>
                                    <p:cond delay="0"/>
                                  </p:stCondLst>
                                  <p:childTnLst>
                                    <p:set>
                                      <p:cBhvr>
                                        <p:cTn id="303" dur="1000" fill="hold">
                                          <p:stCondLst>
                                            <p:cond delay="0"/>
                                          </p:stCondLst>
                                        </p:cTn>
                                        <p:tgtEl>
                                          <p:spTgt spid="83"/>
                                        </p:tgtEl>
                                        <p:attrNameLst>
                                          <p:attrName>style.visibility</p:attrName>
                                        </p:attrNameLst>
                                      </p:cBhvr>
                                      <p:to>
                                        <p:strVal val="visible"/>
                                      </p:to>
                                    </p:set>
                                    <p:animEffect transition="in" filter="diamond(in)">
                                      <p:cBhvr>
                                        <p:cTn id="304" dur="1000"/>
                                        <p:tgtEl>
                                          <p:spTgt spid="83"/>
                                        </p:tgtEl>
                                      </p:cBhvr>
                                    </p:animEffect>
                                  </p:childTnLst>
                                </p:cTn>
                              </p:par>
                            </p:childTnLst>
                          </p:cTn>
                        </p:par>
                      </p:childTnLst>
                    </p:cTn>
                  </p:par>
                  <p:par>
                    <p:cTn id="305" fill="hold">
                      <p:stCondLst>
                        <p:cond delay="indefinite"/>
                      </p:stCondLst>
                      <p:childTnLst>
                        <p:par>
                          <p:cTn id="306" fill="hold">
                            <p:stCondLst>
                              <p:cond delay="0"/>
                            </p:stCondLst>
                            <p:childTnLst>
                              <p:par>
                                <p:cTn id="307" presetID="22" presetClass="entr" presetSubtype="1" fill="hold" grpId="0" nodeType="clickEffect">
                                  <p:stCondLst>
                                    <p:cond delay="0"/>
                                  </p:stCondLst>
                                  <p:childTnLst>
                                    <p:set>
                                      <p:cBhvr>
                                        <p:cTn id="308" dur="1" fill="hold">
                                          <p:stCondLst>
                                            <p:cond delay="0"/>
                                          </p:stCondLst>
                                        </p:cTn>
                                        <p:tgtEl>
                                          <p:spTgt spid="8"/>
                                        </p:tgtEl>
                                        <p:attrNameLst>
                                          <p:attrName>style.visibility</p:attrName>
                                        </p:attrNameLst>
                                      </p:cBhvr>
                                      <p:to>
                                        <p:strVal val="visible"/>
                                      </p:to>
                                    </p:set>
                                    <p:animEffect transition="in" filter="wipe(up)">
                                      <p:cBhvr>
                                        <p:cTn id="309" dur="500"/>
                                        <p:tgtEl>
                                          <p:spTgt spid="8"/>
                                        </p:tgtEl>
                                      </p:cBhvr>
                                    </p:animEffect>
                                  </p:childTnLst>
                                </p:cTn>
                              </p:par>
                            </p:childTnLst>
                          </p:cTn>
                        </p:par>
                      </p:childTnLst>
                    </p:cTn>
                  </p:par>
                  <p:par>
                    <p:cTn id="310" fill="hold">
                      <p:stCondLst>
                        <p:cond delay="indefinite"/>
                      </p:stCondLst>
                      <p:childTnLst>
                        <p:par>
                          <p:cTn id="311" fill="hold">
                            <p:stCondLst>
                              <p:cond delay="0"/>
                            </p:stCondLst>
                            <p:childTnLst>
                              <p:par>
                                <p:cTn id="312" presetID="22" presetClass="entr" presetSubtype="1" fill="hold" grpId="0" nodeType="clickEffect">
                                  <p:stCondLst>
                                    <p:cond delay="0"/>
                                  </p:stCondLst>
                                  <p:childTnLst>
                                    <p:set>
                                      <p:cBhvr>
                                        <p:cTn id="313" dur="1" fill="hold">
                                          <p:stCondLst>
                                            <p:cond delay="0"/>
                                          </p:stCondLst>
                                        </p:cTn>
                                        <p:tgtEl>
                                          <p:spTgt spid="9"/>
                                        </p:tgtEl>
                                        <p:attrNameLst>
                                          <p:attrName>style.visibility</p:attrName>
                                        </p:attrNameLst>
                                      </p:cBhvr>
                                      <p:to>
                                        <p:strVal val="visible"/>
                                      </p:to>
                                    </p:set>
                                    <p:animEffect transition="in" filter="wipe(up)">
                                      <p:cBhvr>
                                        <p:cTn id="314" dur="500"/>
                                        <p:tgtEl>
                                          <p:spTgt spid="9"/>
                                        </p:tgtEl>
                                      </p:cBhvr>
                                    </p:animEffect>
                                  </p:childTnLst>
                                </p:cTn>
                              </p:par>
                            </p:childTnLst>
                          </p:cTn>
                        </p:par>
                      </p:childTnLst>
                    </p:cTn>
                  </p:par>
                  <p:par>
                    <p:cTn id="315" fill="hold">
                      <p:stCondLst>
                        <p:cond delay="indefinite"/>
                      </p:stCondLst>
                      <p:childTnLst>
                        <p:par>
                          <p:cTn id="316" fill="hold">
                            <p:stCondLst>
                              <p:cond delay="0"/>
                            </p:stCondLst>
                            <p:childTnLst>
                              <p:par>
                                <p:cTn id="317" presetID="18" presetClass="entr" presetSubtype="6" fill="hold" nodeType="clickEffect">
                                  <p:stCondLst>
                                    <p:cond delay="0"/>
                                  </p:stCondLst>
                                  <p:childTnLst>
                                    <p:set>
                                      <p:cBhvr>
                                        <p:cTn id="318" dur="1" fill="hold">
                                          <p:stCondLst>
                                            <p:cond delay="0"/>
                                          </p:stCondLst>
                                        </p:cTn>
                                        <p:tgtEl>
                                          <p:spTgt spid="130"/>
                                        </p:tgtEl>
                                        <p:attrNameLst>
                                          <p:attrName>style.visibility</p:attrName>
                                        </p:attrNameLst>
                                      </p:cBhvr>
                                      <p:to>
                                        <p:strVal val="visible"/>
                                      </p:to>
                                    </p:set>
                                    <p:animEffect transition="in" filter="strips(downRight)">
                                      <p:cBhvr>
                                        <p:cTn id="319" dur="500"/>
                                        <p:tgtEl>
                                          <p:spTgt spid="130"/>
                                        </p:tgtEl>
                                      </p:cBhvr>
                                    </p:animEffect>
                                  </p:childTnLst>
                                </p:cTn>
                              </p:par>
                              <p:par>
                                <p:cTn id="320" presetID="18" presetClass="entr" presetSubtype="12" fill="hold" nodeType="withEffect">
                                  <p:stCondLst>
                                    <p:cond delay="0"/>
                                  </p:stCondLst>
                                  <p:childTnLst>
                                    <p:set>
                                      <p:cBhvr>
                                        <p:cTn id="321" dur="1" fill="hold">
                                          <p:stCondLst>
                                            <p:cond delay="0"/>
                                          </p:stCondLst>
                                        </p:cTn>
                                        <p:tgtEl>
                                          <p:spTgt spid="129"/>
                                        </p:tgtEl>
                                        <p:attrNameLst>
                                          <p:attrName>style.visibility</p:attrName>
                                        </p:attrNameLst>
                                      </p:cBhvr>
                                      <p:to>
                                        <p:strVal val="visible"/>
                                      </p:to>
                                    </p:set>
                                    <p:animEffect transition="in" filter="strips(downLeft)">
                                      <p:cBhvr>
                                        <p:cTn id="322" dur="500"/>
                                        <p:tgtEl>
                                          <p:spTgt spid="129"/>
                                        </p:tgtEl>
                                      </p:cBhvr>
                                    </p:animEffect>
                                  </p:childTnLst>
                                </p:cTn>
                              </p:par>
                            </p:childTnLst>
                          </p:cTn>
                        </p:par>
                        <p:par>
                          <p:cTn id="323" fill="hold">
                            <p:stCondLst>
                              <p:cond delay="500"/>
                            </p:stCondLst>
                            <p:childTnLst>
                              <p:par>
                                <p:cTn id="324" presetID="4" presetClass="entr" presetSubtype="32" fill="hold" grpId="0" nodeType="afterEffect">
                                  <p:stCondLst>
                                    <p:cond delay="0"/>
                                  </p:stCondLst>
                                  <p:childTnLst>
                                    <p:set>
                                      <p:cBhvr>
                                        <p:cTn id="325" dur="500" fill="hold">
                                          <p:stCondLst>
                                            <p:cond delay="0"/>
                                          </p:stCondLst>
                                        </p:cTn>
                                        <p:tgtEl>
                                          <p:spTgt spid="53"/>
                                        </p:tgtEl>
                                        <p:attrNameLst>
                                          <p:attrName>style.visibility</p:attrName>
                                        </p:attrNameLst>
                                      </p:cBhvr>
                                      <p:to>
                                        <p:strVal val="visible"/>
                                      </p:to>
                                    </p:set>
                                    <p:animEffect transition="in" filter="box(out)">
                                      <p:cBhvr>
                                        <p:cTn id="32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1" animBg="1"/>
      <p:bldP spid="111" grpId="1" animBg="1"/>
      <p:bldP spid="112" grpId="1" animBg="1"/>
      <p:bldP spid="113" grpId="1" animBg="1"/>
      <p:bldP spid="114" grpId="1" animBg="1"/>
      <p:bldP spid="115" grpId="1" animBg="1"/>
      <p:bldP spid="116" grpId="1" animBg="1"/>
      <p:bldP spid="119" grpId="1" animBg="1"/>
      <p:bldP spid="120" grpId="1" animBg="1"/>
      <p:bldP spid="121" grpId="1" animBg="1"/>
      <p:bldP spid="122" grpId="1" animBg="1"/>
      <p:bldP spid="38" grpId="0" animBg="1"/>
      <p:bldP spid="39" grpId="0" animBg="1"/>
      <p:bldP spid="40" grpId="0" animBg="1"/>
      <p:bldP spid="119" grpId="2" bldLvl="0" animBg="1"/>
      <p:bldP spid="120" grpId="2" animBg="1"/>
      <p:bldP spid="121" grpId="2" animBg="1"/>
      <p:bldP spid="122" grpId="2" animBg="1"/>
      <p:bldP spid="110" grpId="2" animBg="1"/>
      <p:bldP spid="114" grpId="2" animBg="1"/>
      <p:bldP spid="112" grpId="2" animBg="1"/>
      <p:bldP spid="113" grpId="2" animBg="1"/>
      <p:bldP spid="116" grpId="2" animBg="1"/>
      <p:bldP spid="117" grpId="0" animBg="1"/>
      <p:bldP spid="123" grpId="0" animBg="1"/>
      <p:bldP spid="53" grpId="0" animBg="1"/>
      <p:bldP spid="111" grpId="2" animBg="1"/>
      <p:bldP spid="5" grpId="1" animBg="1"/>
      <p:bldP spid="5" grpId="2" bldLvl="0" animBg="1"/>
      <p:bldP spid="109" grpId="0" animBg="1"/>
      <p:bldP spid="112" grpId="3" animBg="1"/>
      <p:bldP spid="114" grpId="3" animBg="1"/>
      <p:bldP spid="113" grpId="3" animBg="1"/>
      <p:bldP spid="116" grpId="3" animBg="1"/>
      <p:bldP spid="117" grpId="1" animBg="1"/>
      <p:bldP spid="123" grpId="1" animBg="1"/>
      <p:bldP spid="111" grpId="3" animBg="1"/>
      <p:bldP spid="114" grpId="4" animBg="1"/>
      <p:bldP spid="112" grpId="4" animBg="1"/>
      <p:bldP spid="113" grpId="4" animBg="1"/>
      <p:bldP spid="116" grpId="4" animBg="1"/>
      <p:bldP spid="115" grpId="2" animBg="1"/>
      <p:bldP spid="7" grpId="1" animBg="1"/>
      <p:bldP spid="7" grpId="3"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8049"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Conclusions(1) </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sp>
        <p:nvSpPr>
          <p:cNvPr id="5" name="文本框 4"/>
          <p:cNvSpPr txBox="1"/>
          <p:nvPr/>
        </p:nvSpPr>
        <p:spPr>
          <a:xfrm>
            <a:off x="0" y="624840"/>
            <a:ext cx="12192000" cy="922020"/>
          </a:xfrm>
          <a:prstGeom prst="rect">
            <a:avLst/>
          </a:prstGeom>
          <a:noFill/>
          <a:ln w="12700" cmpd="sng">
            <a:solidFill>
              <a:schemeClr val="accent1">
                <a:shade val="50000"/>
              </a:schemeClr>
            </a:solidFill>
            <a:prstDash val="solid"/>
          </a:ln>
        </p:spPr>
        <p:txBody>
          <a:bodyPr wrap="square" rtlCol="0">
            <a:spAutoFit/>
          </a:bodyPr>
          <a:p>
            <a:r>
              <a:rPr lang="en-US" altLang="zh-CN">
                <a:latin typeface="Arial" panose="02080604020202020204" pitchFamily="34" charset="0"/>
                <a:cs typeface="Arial" panose="02080604020202020204" pitchFamily="34" charset="0"/>
              </a:rPr>
              <a:t>(1) Based on 16 years of Fermi-LAT data, we reanalyzed the DR1 catalog using Fermipy to supplement the missing elliptical positional errors, and ultimately released the updated DR2 catalog, which provides more precise and comprehensive parameters.</a:t>
            </a:r>
            <a:endParaRPr lang="en-US" altLang="zh-CN">
              <a:latin typeface="Arial" panose="02080604020202020204" pitchFamily="34" charset="0"/>
              <a:cs typeface="Arial" panose="02080604020202020204" pitchFamily="34" charset="0"/>
            </a:endParaRPr>
          </a:p>
        </p:txBody>
      </p:sp>
      <p:pic>
        <p:nvPicPr>
          <p:cNvPr id="4" name="图片 3" descr="F:/CWNU-WORK/要替换的图/figure1_01.pngfigure1_01"/>
          <p:cNvPicPr>
            <a:picLocks noChangeAspect="1"/>
          </p:cNvPicPr>
          <p:nvPr/>
        </p:nvPicPr>
        <p:blipFill>
          <a:blip r:embed="rId1"/>
          <a:srcRect t="186" b="446"/>
          <a:stretch>
            <a:fillRect/>
          </a:stretch>
        </p:blipFill>
        <p:spPr>
          <a:xfrm>
            <a:off x="1132840" y="1574165"/>
            <a:ext cx="9926320" cy="5280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000" fill="hold">
                                          <p:stCondLst>
                                            <p:cond delay="0"/>
                                          </p:stCondLst>
                                        </p:cTn>
                                        <p:tgtEl>
                                          <p:spTgt spid="4"/>
                                        </p:tgtEl>
                                        <p:attrNameLst>
                                          <p:attrName>style.visibility</p:attrName>
                                        </p:attrNameLst>
                                      </p:cBhvr>
                                      <p:to>
                                        <p:strVal val="visible"/>
                                      </p:to>
                                    </p:set>
                                    <p:animEffect transition="in" filter="circle(ou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7523"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Conclusions(2)</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cxnSp>
        <p:nvCxnSpPr>
          <p:cNvPr id="85" name="肘形连接符 84"/>
          <p:cNvCxnSpPr/>
          <p:nvPr/>
        </p:nvCxnSpPr>
        <p:spPr>
          <a:xfrm rot="5400000">
            <a:off x="6440170" y="2132330"/>
            <a:ext cx="1904365" cy="2592705"/>
          </a:xfrm>
          <a:prstGeom prst="bentConnector3">
            <a:avLst>
              <a:gd name="adj1" fmla="val 50062"/>
            </a:avLst>
          </a:prstGeom>
          <a:ln w="5080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86" name="肘形连接符 85"/>
          <p:cNvCxnSpPr/>
          <p:nvPr/>
        </p:nvCxnSpPr>
        <p:spPr>
          <a:xfrm rot="5400000" flipV="1">
            <a:off x="3848100" y="2132330"/>
            <a:ext cx="1904365" cy="2592705"/>
          </a:xfrm>
          <a:prstGeom prst="bentConnector3">
            <a:avLst>
              <a:gd name="adj1" fmla="val 50018"/>
            </a:avLst>
          </a:prstGeom>
          <a:ln w="5080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sp>
        <p:nvSpPr>
          <p:cNvPr id="36" name="矩形 35"/>
          <p:cNvSpPr/>
          <p:nvPr/>
        </p:nvSpPr>
        <p:spPr>
          <a:xfrm>
            <a:off x="1653540" y="1730375"/>
            <a:ext cx="3852545" cy="746125"/>
          </a:xfrm>
          <a:prstGeom prst="rect">
            <a:avLst/>
          </a:prstGeom>
          <a:solidFill>
            <a:schemeClr val="bg1"/>
          </a:solidFill>
          <a:ln w="25400"/>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latin typeface="Arial" panose="02080604020202020204" pitchFamily="34" charset="0"/>
                <a:cs typeface="Arial" panose="02080604020202020204" pitchFamily="34" charset="0"/>
                <a:sym typeface="+mn-ea"/>
              </a:rPr>
              <a:t> 5BZCAT blazar catalog</a:t>
            </a:r>
            <a:endParaRPr lang="en-US" altLang="zh-CN" sz="2000" b="1">
              <a:solidFill>
                <a:srgbClr val="FF0000"/>
              </a:solidFill>
              <a:latin typeface="Arial" panose="02080604020202020204" pitchFamily="34" charset="0"/>
              <a:cs typeface="Arial" panose="02080604020202020204" pitchFamily="34" charset="0"/>
              <a:sym typeface="+mn-ea"/>
            </a:endParaRPr>
          </a:p>
        </p:txBody>
      </p:sp>
      <p:sp>
        <p:nvSpPr>
          <p:cNvPr id="4" name="矩形 3"/>
          <p:cNvSpPr/>
          <p:nvPr/>
        </p:nvSpPr>
        <p:spPr>
          <a:xfrm>
            <a:off x="6769735" y="1730375"/>
            <a:ext cx="3852545" cy="746125"/>
          </a:xfrm>
          <a:prstGeom prst="rect">
            <a:avLst/>
          </a:prstGeom>
          <a:solidFill>
            <a:schemeClr val="bg1"/>
          </a:solidFill>
          <a:ln w="25400"/>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latin typeface="Arial" panose="02080604020202020204" pitchFamily="34" charset="0"/>
                <a:cs typeface="Arial" panose="02080604020202020204" pitchFamily="34" charset="0"/>
                <a:sym typeface="+mn-ea"/>
              </a:rPr>
              <a:t>NED database</a:t>
            </a:r>
            <a:endParaRPr lang="en-US" altLang="zh-CN" sz="2000" b="1">
              <a:solidFill>
                <a:srgbClr val="FF0000"/>
              </a:solidFill>
              <a:latin typeface="Arial" panose="02080604020202020204" pitchFamily="34" charset="0"/>
              <a:cs typeface="Arial" panose="02080604020202020204" pitchFamily="34" charset="0"/>
              <a:sym typeface="+mn-ea"/>
            </a:endParaRPr>
          </a:p>
        </p:txBody>
      </p:sp>
      <p:sp>
        <p:nvSpPr>
          <p:cNvPr id="8" name="矩形 7"/>
          <p:cNvSpPr/>
          <p:nvPr/>
        </p:nvSpPr>
        <p:spPr>
          <a:xfrm>
            <a:off x="4749165" y="4380865"/>
            <a:ext cx="2692400" cy="800100"/>
          </a:xfrm>
          <a:prstGeom prst="rect">
            <a:avLst/>
          </a:prstGeom>
          <a:solidFill>
            <a:schemeClr val="bg1"/>
          </a:solid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rgbClr val="FF0000"/>
                </a:solidFill>
                <a:latin typeface="Arial" panose="02080604020202020204" pitchFamily="34" charset="0"/>
                <a:cs typeface="Arial" panose="02080604020202020204" pitchFamily="34" charset="0"/>
                <a:sym typeface="+mn-ea"/>
              </a:rPr>
              <a:t> 5BZCAT_err</a:t>
            </a:r>
            <a:endParaRPr lang="en-US" altLang="zh-CN" sz="2000" b="1">
              <a:solidFill>
                <a:srgbClr val="FF0000"/>
              </a:solidFill>
              <a:latin typeface="Arial" panose="02080604020202020204" pitchFamily="34" charset="0"/>
              <a:cs typeface="Arial" panose="02080604020202020204" pitchFamily="34" charset="0"/>
              <a:sym typeface="+mn-ea"/>
            </a:endParaRPr>
          </a:p>
        </p:txBody>
      </p:sp>
      <p:sp>
        <p:nvSpPr>
          <p:cNvPr id="9" name="文本框 8"/>
          <p:cNvSpPr txBox="1"/>
          <p:nvPr/>
        </p:nvSpPr>
        <p:spPr>
          <a:xfrm>
            <a:off x="0" y="624840"/>
            <a:ext cx="12192635" cy="645160"/>
          </a:xfrm>
          <a:prstGeom prst="rect">
            <a:avLst/>
          </a:prstGeom>
          <a:noFill/>
          <a:ln w="12700" cmpd="sng">
            <a:solidFill>
              <a:schemeClr val="accent1">
                <a:shade val="50000"/>
              </a:schemeClr>
            </a:solidFill>
            <a:prstDash val="solid"/>
          </a:ln>
        </p:spPr>
        <p:txBody>
          <a:bodyPr wrap="square" rtlCol="0">
            <a:spAutoFit/>
          </a:bodyPr>
          <a:p>
            <a:r>
              <a:rPr lang="en-US" altLang="zh-CN">
                <a:latin typeface="Arial" panose="02080604020202020204" pitchFamily="34" charset="0"/>
                <a:cs typeface="Arial" panose="02080604020202020204" pitchFamily="34" charset="0"/>
              </a:rPr>
              <a:t>(2) To remedy the lack of positional errors in 5BZCAT, we integrated it with NED, populated uncertainties for all 3,561 sources, and constructed a new catalog, 5BZCAT_err, suitable for probabilistic cross-matching.</a:t>
            </a:r>
            <a:endParaRPr lang="en-US" altLang="zh-CN">
              <a:latin typeface="Arial" panose="02080604020202020204" pitchFamily="34" charset="0"/>
              <a:cs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000" fill="hold">
                                          <p:stCondLst>
                                            <p:cond delay="0"/>
                                          </p:stCondLst>
                                        </p:cTn>
                                        <p:tgtEl>
                                          <p:spTgt spid="36"/>
                                        </p:tgtEl>
                                        <p:attrNameLst>
                                          <p:attrName>style.visibility</p:attrName>
                                        </p:attrNameLst>
                                      </p:cBhvr>
                                      <p:to>
                                        <p:strVal val="visible"/>
                                      </p:to>
                                    </p:set>
                                    <p:animEffect transition="in" filter="diamond(out)">
                                      <p:cBhvr>
                                        <p:cTn id="12" dur="1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grpId="0" nodeType="clickEffect">
                                  <p:stCondLst>
                                    <p:cond delay="0"/>
                                  </p:stCondLst>
                                  <p:childTnLst>
                                    <p:set>
                                      <p:cBhvr>
                                        <p:cTn id="16" dur="1000" fill="hold">
                                          <p:stCondLst>
                                            <p:cond delay="0"/>
                                          </p:stCondLst>
                                        </p:cTn>
                                        <p:tgtEl>
                                          <p:spTgt spid="4"/>
                                        </p:tgtEl>
                                        <p:attrNameLst>
                                          <p:attrName>style.visibility</p:attrName>
                                        </p:attrNameLst>
                                      </p:cBhvr>
                                      <p:to>
                                        <p:strVal val="visible"/>
                                      </p:to>
                                    </p:set>
                                    <p:animEffect transition="in" filter="diamond(ou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strips(downRight)">
                                      <p:cBhvr>
                                        <p:cTn id="22" dur="500"/>
                                        <p:tgtEl>
                                          <p:spTgt spid="86"/>
                                        </p:tgtEl>
                                      </p:cBhvr>
                                    </p:animEffect>
                                  </p:childTnLst>
                                </p:cTn>
                              </p:par>
                              <p:par>
                                <p:cTn id="23" presetID="18" presetClass="entr" presetSubtype="12"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strips(downLeft)">
                                      <p:cBhvr>
                                        <p:cTn id="25" dur="5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000" fill="hold">
                                          <p:stCondLst>
                                            <p:cond delay="0"/>
                                          </p:stCondLst>
                                        </p:cTn>
                                        <p:tgtEl>
                                          <p:spTgt spid="8"/>
                                        </p:tgtEl>
                                        <p:attrNameLst>
                                          <p:attrName>style.visibility</p:attrName>
                                        </p:attrNameLst>
                                      </p:cBhvr>
                                      <p:to>
                                        <p:strVal val="visible"/>
                                      </p:to>
                                    </p:set>
                                    <p:animEffect transition="in" filter="diamond(out)">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4" grpId="0" bldLvl="0" animBg="1"/>
      <p:bldP spid="8" grpId="0" bldLvl="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0" y="0"/>
            <a:ext cx="12192000" cy="632460"/>
            <a:chOff x="0" y="-12"/>
            <a:chExt cx="19200" cy="996"/>
          </a:xfrm>
        </p:grpSpPr>
        <p:sp>
          <p:nvSpPr>
            <p:cNvPr id="11" name="稻壳设计师康帅1"/>
            <p:cNvSpPr/>
            <p:nvPr/>
          </p:nvSpPr>
          <p:spPr>
            <a:xfrm>
              <a:off x="0" y="-12"/>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 name="稻壳设计师康帅5"/>
            <p:cNvSpPr txBox="1"/>
            <p:nvPr/>
          </p:nvSpPr>
          <p:spPr>
            <a:xfrm>
              <a:off x="0" y="0"/>
              <a:ext cx="8601" cy="984"/>
            </a:xfrm>
            <a:prstGeom prst="rect">
              <a:avLst/>
            </a:prstGeom>
            <a:noFill/>
          </p:spPr>
          <p:txBody>
            <a:bodyPr wrap="square" rtlCol="0">
              <a:noAutofit/>
            </a:bodyPr>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Conclusions(3) </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grpSp>
        <p:nvGrpSpPr>
          <p:cNvPr id="27" name="组合 26"/>
          <p:cNvGrpSpPr/>
          <p:nvPr/>
        </p:nvGrpSpPr>
        <p:grpSpPr>
          <a:xfrm>
            <a:off x="3516630" y="2141220"/>
            <a:ext cx="5184140" cy="1038225"/>
            <a:chOff x="6018" y="8481"/>
            <a:chExt cx="7369" cy="736"/>
          </a:xfrm>
        </p:grpSpPr>
        <p:cxnSp>
          <p:nvCxnSpPr>
            <p:cNvPr id="85" name="肘形连接符 84"/>
            <p:cNvCxnSpPr/>
            <p:nvPr/>
          </p:nvCxnSpPr>
          <p:spPr>
            <a:xfrm rot="5400000">
              <a:off x="11177" y="7007"/>
              <a:ext cx="737" cy="3685"/>
            </a:xfrm>
            <a:prstGeom prst="bentConnector3">
              <a:avLst>
                <a:gd name="adj1" fmla="val 50062"/>
              </a:avLst>
            </a:prstGeom>
            <a:ln w="5080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86" name="肘形连接符 85"/>
            <p:cNvCxnSpPr/>
            <p:nvPr/>
          </p:nvCxnSpPr>
          <p:spPr>
            <a:xfrm rot="5400000" flipV="1">
              <a:off x="7492" y="7007"/>
              <a:ext cx="737" cy="3685"/>
            </a:xfrm>
            <a:prstGeom prst="bentConnector3">
              <a:avLst>
                <a:gd name="adj1" fmla="val 50018"/>
              </a:avLst>
            </a:prstGeom>
            <a:ln w="5080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grpSp>
      <p:sp>
        <p:nvSpPr>
          <p:cNvPr id="14" name="流程图: 终止 13"/>
          <p:cNvSpPr/>
          <p:nvPr/>
        </p:nvSpPr>
        <p:spPr>
          <a:xfrm>
            <a:off x="4669155" y="3180715"/>
            <a:ext cx="2854325" cy="789940"/>
          </a:xfrm>
          <a:prstGeom prst="flowChartTerminator">
            <a:avLst/>
          </a:prstGeom>
          <a:solidFill>
            <a:schemeClr val="bg1"/>
          </a:solid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FF0000"/>
                </a:solidFill>
                <a:latin typeface="Arial" panose="02080604020202020204" pitchFamily="34" charset="0"/>
                <a:cs typeface="Arial" panose="02080604020202020204" pitchFamily="34" charset="0"/>
                <a:sym typeface="+mn-ea"/>
              </a:rPr>
              <a:t>17 high-confidence GeV blazars</a:t>
            </a:r>
            <a:endParaRPr lang="en-US" altLang="zh-CN" b="1">
              <a:solidFill>
                <a:srgbClr val="FF0000"/>
              </a:solidFill>
              <a:latin typeface="Arial" panose="02080604020202020204" pitchFamily="34" charset="0"/>
              <a:cs typeface="Arial" panose="02080604020202020204" pitchFamily="34" charset="0"/>
              <a:sym typeface="+mn-ea"/>
            </a:endParaRPr>
          </a:p>
        </p:txBody>
      </p:sp>
      <p:sp>
        <p:nvSpPr>
          <p:cNvPr id="36" name="矩形 35"/>
          <p:cNvSpPr/>
          <p:nvPr/>
        </p:nvSpPr>
        <p:spPr>
          <a:xfrm>
            <a:off x="2228215" y="1395095"/>
            <a:ext cx="2634615" cy="746125"/>
          </a:xfrm>
          <a:prstGeom prst="rect">
            <a:avLst/>
          </a:prstGeom>
          <a:solidFill>
            <a:schemeClr val="bg1"/>
          </a:solidFill>
          <a:ln w="25400"/>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latin typeface="Arial" panose="02080604020202020204" pitchFamily="34" charset="0"/>
                <a:cs typeface="Arial" panose="02080604020202020204" pitchFamily="34" charset="0"/>
                <a:sym typeface="+mn-ea"/>
              </a:rPr>
              <a:t>DR2</a:t>
            </a:r>
            <a:endParaRPr lang="en-US" altLang="zh-CN" sz="2000" b="1">
              <a:solidFill>
                <a:srgbClr val="FF0000"/>
              </a:solidFill>
              <a:latin typeface="Arial" panose="02080604020202020204" pitchFamily="34" charset="0"/>
              <a:cs typeface="Arial" panose="02080604020202020204" pitchFamily="34" charset="0"/>
              <a:sym typeface="+mn-ea"/>
            </a:endParaRPr>
          </a:p>
        </p:txBody>
      </p:sp>
      <p:sp>
        <p:nvSpPr>
          <p:cNvPr id="4" name="矩形 3"/>
          <p:cNvSpPr/>
          <p:nvPr/>
        </p:nvSpPr>
        <p:spPr>
          <a:xfrm>
            <a:off x="7376160" y="1395095"/>
            <a:ext cx="2634615" cy="746125"/>
          </a:xfrm>
          <a:prstGeom prst="rect">
            <a:avLst/>
          </a:prstGeom>
          <a:solidFill>
            <a:schemeClr val="bg1"/>
          </a:solidFill>
          <a:ln w="25400"/>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latin typeface="Arial" panose="02080604020202020204" pitchFamily="34" charset="0"/>
                <a:cs typeface="Arial" panose="02080604020202020204" pitchFamily="34" charset="0"/>
                <a:sym typeface="+mn-ea"/>
              </a:rPr>
              <a:t>5BZCAT_err</a:t>
            </a:r>
            <a:endParaRPr lang="en-US" altLang="zh-CN" sz="2000" b="1">
              <a:solidFill>
                <a:srgbClr val="FF0000"/>
              </a:solidFill>
              <a:latin typeface="Arial" panose="02080604020202020204" pitchFamily="34" charset="0"/>
              <a:cs typeface="Arial" panose="02080604020202020204" pitchFamily="34" charset="0"/>
              <a:sym typeface="+mn-ea"/>
            </a:endParaRPr>
          </a:p>
        </p:txBody>
      </p:sp>
      <p:sp>
        <p:nvSpPr>
          <p:cNvPr id="17" name="文本框 16"/>
          <p:cNvSpPr txBox="1"/>
          <p:nvPr/>
        </p:nvSpPr>
        <p:spPr>
          <a:xfrm>
            <a:off x="0" y="631825"/>
            <a:ext cx="12192000" cy="645160"/>
          </a:xfrm>
          <a:prstGeom prst="rect">
            <a:avLst/>
          </a:prstGeom>
          <a:solidFill>
            <a:schemeClr val="bg1"/>
          </a:solidFill>
          <a:ln w="12700" cmpd="sng">
            <a:solidFill>
              <a:schemeClr val="accent1">
                <a:shade val="50000"/>
              </a:schemeClr>
            </a:solidFill>
            <a:prstDash val="solid"/>
          </a:ln>
        </p:spPr>
        <p:txBody>
          <a:bodyPr wrap="square" rtlCol="0">
            <a:spAutoFit/>
          </a:bodyPr>
          <a:p>
            <a:r>
              <a:rPr lang="en-US" altLang="zh-CN">
                <a:latin typeface="Arial" panose="02080604020202020204" pitchFamily="34" charset="0"/>
                <a:cs typeface="Arial" panose="02080604020202020204" pitchFamily="34" charset="0"/>
              </a:rPr>
              <a:t>(3) By cross-matching DR2 with 5BZCAT_err, we identified 17 high-confidence GeV blazars. Their associations show high probabilities and were independently verified using TOPCAT and DS9.</a:t>
            </a:r>
            <a:endParaRPr lang="en-US" altLang="zh-CN">
              <a:latin typeface="Arial" panose="02080604020202020204" pitchFamily="34" charset="0"/>
              <a:cs typeface="Arial" panose="02080604020202020204" pitchFamily="34" charset="0"/>
            </a:endParaRPr>
          </a:p>
        </p:txBody>
      </p:sp>
      <p:grpSp>
        <p:nvGrpSpPr>
          <p:cNvPr id="10" name="组合 9"/>
          <p:cNvGrpSpPr/>
          <p:nvPr/>
        </p:nvGrpSpPr>
        <p:grpSpPr>
          <a:xfrm>
            <a:off x="1976120" y="2181860"/>
            <a:ext cx="8239760" cy="4260850"/>
            <a:chOff x="3112" y="2388"/>
            <a:chExt cx="12976" cy="6710"/>
          </a:xfrm>
        </p:grpSpPr>
        <p:pic>
          <p:nvPicPr>
            <p:cNvPr id="2" name="图片 1"/>
            <p:cNvPicPr>
              <a:picLocks noChangeAspect="1"/>
            </p:cNvPicPr>
            <p:nvPr/>
          </p:nvPicPr>
          <p:blipFill>
            <a:blip r:embed="rId1"/>
            <a:srcRect t="6170"/>
            <a:stretch>
              <a:fillRect/>
            </a:stretch>
          </p:blipFill>
          <p:spPr>
            <a:xfrm>
              <a:off x="3112" y="2742"/>
              <a:ext cx="12977" cy="6357"/>
            </a:xfrm>
            <a:prstGeom prst="rect">
              <a:avLst/>
            </a:prstGeom>
          </p:spPr>
        </p:pic>
        <p:pic>
          <p:nvPicPr>
            <p:cNvPr id="5" name="图片 4"/>
            <p:cNvPicPr>
              <a:picLocks noChangeAspect="1"/>
            </p:cNvPicPr>
            <p:nvPr/>
          </p:nvPicPr>
          <p:blipFill>
            <a:blip r:embed="rId2"/>
            <a:stretch>
              <a:fillRect/>
            </a:stretch>
          </p:blipFill>
          <p:spPr>
            <a:xfrm>
              <a:off x="6773" y="2388"/>
              <a:ext cx="5655" cy="391"/>
            </a:xfrm>
            <a:prstGeom prst="rect">
              <a:avLst/>
            </a:prstGeom>
          </p:spPr>
        </p:pic>
      </p:grpSp>
      <p:sp>
        <p:nvSpPr>
          <p:cNvPr id="19" name="矩形 18"/>
          <p:cNvSpPr/>
          <p:nvPr/>
        </p:nvSpPr>
        <p:spPr>
          <a:xfrm>
            <a:off x="8517255" y="2475865"/>
            <a:ext cx="989965" cy="3599180"/>
          </a:xfrm>
          <a:prstGeom prst="rect">
            <a:avLst/>
          </a:prstGeom>
          <a:noFill/>
          <a:ln w="635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5" name="组合 14"/>
          <p:cNvGrpSpPr/>
          <p:nvPr/>
        </p:nvGrpSpPr>
        <p:grpSpPr>
          <a:xfrm>
            <a:off x="635" y="2994660"/>
            <a:ext cx="12191365" cy="3863340"/>
            <a:chOff x="1178" y="5082"/>
            <a:chExt cx="18022" cy="5718"/>
          </a:xfrm>
        </p:grpSpPr>
        <p:pic>
          <p:nvPicPr>
            <p:cNvPr id="6" name="图片 5" descr="TS 图3.1_01"/>
            <p:cNvPicPr>
              <a:picLocks noChangeAspect="1"/>
            </p:cNvPicPr>
            <p:nvPr/>
          </p:nvPicPr>
          <p:blipFill>
            <a:blip r:embed="rId3"/>
            <a:srcRect l="1629"/>
            <a:stretch>
              <a:fillRect/>
            </a:stretch>
          </p:blipFill>
          <p:spPr>
            <a:xfrm>
              <a:off x="13036" y="5082"/>
              <a:ext cx="6164" cy="5718"/>
            </a:xfrm>
            <a:prstGeom prst="rect">
              <a:avLst/>
            </a:prstGeom>
          </p:spPr>
        </p:pic>
        <p:pic>
          <p:nvPicPr>
            <p:cNvPr id="9" name="图片 8" descr="TS 图3.2_01"/>
            <p:cNvPicPr>
              <a:picLocks noChangeAspect="1"/>
            </p:cNvPicPr>
            <p:nvPr/>
          </p:nvPicPr>
          <p:blipFill>
            <a:blip r:embed="rId4"/>
            <a:srcRect l="6002" r="4193"/>
            <a:stretch>
              <a:fillRect/>
            </a:stretch>
          </p:blipFill>
          <p:spPr>
            <a:xfrm>
              <a:off x="7200" y="5088"/>
              <a:ext cx="5836" cy="5712"/>
            </a:xfrm>
            <a:prstGeom prst="rect">
              <a:avLst/>
            </a:prstGeom>
          </p:spPr>
        </p:pic>
        <p:pic>
          <p:nvPicPr>
            <p:cNvPr id="12" name="图片 11" descr="TS 图3.3_01"/>
            <p:cNvPicPr>
              <a:picLocks noChangeAspect="1"/>
            </p:cNvPicPr>
            <p:nvPr/>
          </p:nvPicPr>
          <p:blipFill>
            <a:blip r:embed="rId5"/>
            <a:srcRect l="2830" r="4549"/>
            <a:stretch>
              <a:fillRect/>
            </a:stretch>
          </p:blipFill>
          <p:spPr>
            <a:xfrm>
              <a:off x="1178" y="5088"/>
              <a:ext cx="6022" cy="571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000" fill="hold">
                                          <p:stCondLst>
                                            <p:cond delay="0"/>
                                          </p:stCondLst>
                                        </p:cTn>
                                        <p:tgtEl>
                                          <p:spTgt spid="36"/>
                                        </p:tgtEl>
                                        <p:attrNameLst>
                                          <p:attrName>style.visibility</p:attrName>
                                        </p:attrNameLst>
                                      </p:cBhvr>
                                      <p:to>
                                        <p:strVal val="visible"/>
                                      </p:to>
                                    </p:set>
                                    <p:animEffect transition="in" filter="diamond(out)">
                                      <p:cBhvr>
                                        <p:cTn id="12" dur="1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grpId="0" nodeType="clickEffect">
                                  <p:stCondLst>
                                    <p:cond delay="0"/>
                                  </p:stCondLst>
                                  <p:childTnLst>
                                    <p:set>
                                      <p:cBhvr>
                                        <p:cTn id="16" dur="1000" fill="hold">
                                          <p:stCondLst>
                                            <p:cond delay="0"/>
                                          </p:stCondLst>
                                        </p:cTn>
                                        <p:tgtEl>
                                          <p:spTgt spid="4"/>
                                        </p:tgtEl>
                                        <p:attrNameLst>
                                          <p:attrName>style.visibility</p:attrName>
                                        </p:attrNameLst>
                                      </p:cBhvr>
                                      <p:to>
                                        <p:strVal val="visible"/>
                                      </p:to>
                                    </p:set>
                                    <p:animEffect transition="in" filter="diamond(ou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8" presetClass="entr" presetSubtype="32" fill="hold" grpId="0" nodeType="afterEffect">
                                  <p:stCondLst>
                                    <p:cond delay="0"/>
                                  </p:stCondLst>
                                  <p:childTnLst>
                                    <p:set>
                                      <p:cBhvr>
                                        <p:cTn id="26" dur="1000" fill="hold">
                                          <p:stCondLst>
                                            <p:cond delay="0"/>
                                          </p:stCondLst>
                                        </p:cTn>
                                        <p:tgtEl>
                                          <p:spTgt spid="14"/>
                                        </p:tgtEl>
                                        <p:attrNameLst>
                                          <p:attrName>style.visibility</p:attrName>
                                        </p:attrNameLst>
                                      </p:cBhvr>
                                      <p:to>
                                        <p:strVal val="visible"/>
                                      </p:to>
                                    </p:set>
                                    <p:animEffect transition="in" filter="diamond(out)">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strips(downRigh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000" fill="hold">
                                          <p:stCondLst>
                                            <p:cond delay="0"/>
                                          </p:stCondLst>
                                        </p:cTn>
                                        <p:tgtEl>
                                          <p:spTgt spid="15"/>
                                        </p:tgtEl>
                                        <p:attrNameLst>
                                          <p:attrName>style.visibility</p:attrName>
                                        </p:attrNameLst>
                                      </p:cBhvr>
                                      <p:to>
                                        <p:strVal val="visible"/>
                                      </p:to>
                                    </p:set>
                                    <p:animEffect transition="in" filter="wipe(left)">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36" grpId="0" bldLvl="0" animBg="1"/>
      <p:bldP spid="4" grpId="0" bldLvl="0" animBg="1"/>
      <p:bldP spid="17" grpId="0" bldLvl="0" animBg="1"/>
      <p:bldP spid="1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 name="稻壳设计师康帅5"/>
            <p:cNvSpPr txBox="1"/>
            <p:nvPr/>
          </p:nvSpPr>
          <p:spPr>
            <a:xfrm>
              <a:off x="0" y="0"/>
              <a:ext cx="7356"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Conclusions(4)</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pic>
        <p:nvPicPr>
          <p:cNvPr id="2" name="图片 1" descr="F:/研究生WORK/要替换的图/年时标_01.png年时标_01"/>
          <p:cNvPicPr>
            <a:picLocks noChangeAspect="1"/>
          </p:cNvPicPr>
          <p:nvPr/>
        </p:nvPicPr>
        <p:blipFill>
          <a:blip r:embed="rId1"/>
          <a:srcRect l="3208" r="3208"/>
          <a:stretch>
            <a:fillRect/>
          </a:stretch>
        </p:blipFill>
        <p:spPr>
          <a:xfrm>
            <a:off x="-10795" y="2331085"/>
            <a:ext cx="6293485" cy="3474085"/>
          </a:xfrm>
          <a:prstGeom prst="rect">
            <a:avLst/>
          </a:prstGeom>
        </p:spPr>
      </p:pic>
      <p:pic>
        <p:nvPicPr>
          <p:cNvPr id="8" name="图片 7" descr="F:/研究生WORK/要替换的图/四个月时标_01.png四个月时标_01"/>
          <p:cNvPicPr>
            <a:picLocks noChangeAspect="1"/>
          </p:cNvPicPr>
          <p:nvPr/>
        </p:nvPicPr>
        <p:blipFill>
          <a:blip r:embed="rId2"/>
          <a:srcRect l="3756" r="3756"/>
          <a:stretch>
            <a:fillRect/>
          </a:stretch>
        </p:blipFill>
        <p:spPr>
          <a:xfrm>
            <a:off x="6293485" y="2331720"/>
            <a:ext cx="5887720" cy="3474085"/>
          </a:xfrm>
          <a:prstGeom prst="rect">
            <a:avLst/>
          </a:prstGeom>
        </p:spPr>
      </p:pic>
      <p:sp>
        <p:nvSpPr>
          <p:cNvPr id="3" name="矩形 2"/>
          <p:cNvSpPr/>
          <p:nvPr/>
        </p:nvSpPr>
        <p:spPr>
          <a:xfrm>
            <a:off x="2454275" y="2750820"/>
            <a:ext cx="1510030" cy="577850"/>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000" b="1">
              <a:solidFill>
                <a:srgbClr val="FF0000"/>
              </a:solidFill>
              <a:latin typeface="Arial" panose="02080604020202020204" pitchFamily="34" charset="0"/>
              <a:cs typeface="Arial" panose="02080604020202020204" pitchFamily="34" charset="0"/>
              <a:sym typeface="+mn-ea"/>
            </a:endParaRPr>
          </a:p>
        </p:txBody>
      </p:sp>
      <p:sp>
        <p:nvSpPr>
          <p:cNvPr id="6" name="矩形 5"/>
          <p:cNvSpPr/>
          <p:nvPr/>
        </p:nvSpPr>
        <p:spPr>
          <a:xfrm>
            <a:off x="8159115" y="2750820"/>
            <a:ext cx="1323340" cy="577850"/>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000" b="1">
              <a:solidFill>
                <a:srgbClr val="FF0000"/>
              </a:solidFill>
              <a:latin typeface="Arial" panose="02080604020202020204" pitchFamily="34" charset="0"/>
              <a:cs typeface="Arial" panose="02080604020202020204" pitchFamily="34" charset="0"/>
              <a:sym typeface="+mn-ea"/>
            </a:endParaRPr>
          </a:p>
        </p:txBody>
      </p:sp>
      <p:sp>
        <p:nvSpPr>
          <p:cNvPr id="12" name="文本框 11"/>
          <p:cNvSpPr txBox="1"/>
          <p:nvPr/>
        </p:nvSpPr>
        <p:spPr>
          <a:xfrm>
            <a:off x="0" y="624840"/>
            <a:ext cx="12191365" cy="922020"/>
          </a:xfrm>
          <a:prstGeom prst="rect">
            <a:avLst/>
          </a:prstGeom>
          <a:noFill/>
          <a:ln w="12700" cmpd="sng">
            <a:solidFill>
              <a:schemeClr val="accent1">
                <a:shade val="50000"/>
              </a:schemeClr>
            </a:solidFill>
            <a:prstDash val="solid"/>
          </a:ln>
        </p:spPr>
        <p:txBody>
          <a:bodyPr wrap="square" rtlCol="0">
            <a:spAutoFit/>
          </a:bodyPr>
          <a:p>
            <a:r>
              <a:rPr lang="en-US" altLang="zh-CN">
                <a:latin typeface="Arial" panose="02080604020202020204" pitchFamily="34" charset="0"/>
                <a:cs typeface="Arial" panose="02080604020202020204" pitchFamily="34" charset="0"/>
              </a:rPr>
              <a:t>(4) Using Fermipy, we analyzed the 17 new GeV blazars and found no significant spatial extension or spectral curvature. Most sources show no significant variability; the exception is J1043.7+5323, which exhibits strong variability across multiple timescales. </a:t>
            </a:r>
            <a:endParaRPr lang="en-US" altLang="zh-CN">
              <a:latin typeface="Arial" panose="02080604020202020204" pitchFamily="34" charset="0"/>
              <a:cs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000" fill="hold">
                                          <p:stCondLst>
                                            <p:cond delay="0"/>
                                          </p:stCondLst>
                                        </p:cTn>
                                        <p:tgtEl>
                                          <p:spTgt spid="3"/>
                                        </p:tgtEl>
                                        <p:attrNameLst>
                                          <p:attrName>style.visibility</p:attrName>
                                        </p:attrNameLst>
                                      </p:cBhvr>
                                      <p:to>
                                        <p:strVal val="visible"/>
                                      </p:to>
                                    </p:set>
                                    <p:animEffect transition="in" filter="strips(downRight)">
                                      <p:cBhvr>
                                        <p:cTn id="22" dur="1000"/>
                                        <p:tgtEl>
                                          <p:spTgt spid="3"/>
                                        </p:tgtEl>
                                      </p:cBhvr>
                                    </p:animEffect>
                                  </p:childTnLst>
                                </p:cTn>
                              </p:par>
                            </p:childTnLst>
                          </p:cTn>
                        </p:par>
                        <p:par>
                          <p:cTn id="23" fill="hold">
                            <p:stCondLst>
                              <p:cond delay="1000"/>
                            </p:stCondLst>
                            <p:childTnLst>
                              <p:par>
                                <p:cTn id="24" presetID="18" presetClass="entr" presetSubtype="6" fill="hold" grpId="0" nodeType="afterEffect">
                                  <p:stCondLst>
                                    <p:cond delay="0"/>
                                  </p:stCondLst>
                                  <p:childTnLst>
                                    <p:set>
                                      <p:cBhvr>
                                        <p:cTn id="25" dur="1000" fill="hold">
                                          <p:stCondLst>
                                            <p:cond delay="0"/>
                                          </p:stCondLst>
                                        </p:cTn>
                                        <p:tgtEl>
                                          <p:spTgt spid="6"/>
                                        </p:tgtEl>
                                        <p:attrNameLst>
                                          <p:attrName>style.visibility</p:attrName>
                                        </p:attrNameLst>
                                      </p:cBhvr>
                                      <p:to>
                                        <p:strVal val="visible"/>
                                      </p:to>
                                    </p:set>
                                    <p:animEffect transition="in" filter="strips(downRight)">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1969135" y="2926715"/>
            <a:ext cx="8082280" cy="3791585"/>
            <a:chOff x="3101" y="4609"/>
            <a:chExt cx="12728" cy="5971"/>
          </a:xfrm>
        </p:grpSpPr>
        <p:pic>
          <p:nvPicPr>
            <p:cNvPr id="23" name="图片 22" descr="MAD八个指标_01"/>
            <p:cNvPicPr>
              <a:picLocks noChangeAspect="1"/>
            </p:cNvPicPr>
            <p:nvPr/>
          </p:nvPicPr>
          <p:blipFill>
            <a:blip r:embed="rId1"/>
            <a:srcRect b="96509"/>
            <a:stretch>
              <a:fillRect/>
            </a:stretch>
          </p:blipFill>
          <p:spPr>
            <a:xfrm>
              <a:off x="6420" y="4609"/>
              <a:ext cx="6359" cy="375"/>
            </a:xfrm>
            <a:prstGeom prst="rect">
              <a:avLst/>
            </a:prstGeom>
          </p:spPr>
        </p:pic>
        <p:grpSp>
          <p:nvGrpSpPr>
            <p:cNvPr id="26" name="组合 25"/>
            <p:cNvGrpSpPr/>
            <p:nvPr/>
          </p:nvGrpSpPr>
          <p:grpSpPr>
            <a:xfrm>
              <a:off x="3101" y="5170"/>
              <a:ext cx="12728" cy="5410"/>
              <a:chOff x="2513" y="5170"/>
              <a:chExt cx="12728" cy="5410"/>
            </a:xfrm>
          </p:grpSpPr>
          <p:pic>
            <p:nvPicPr>
              <p:cNvPr id="22" name="图片 21" descr="MAD八个指标_01"/>
              <p:cNvPicPr>
                <a:picLocks noChangeAspect="1"/>
              </p:cNvPicPr>
              <p:nvPr/>
            </p:nvPicPr>
            <p:blipFill>
              <a:blip r:embed="rId1"/>
              <a:srcRect t="49769"/>
              <a:stretch>
                <a:fillRect/>
              </a:stretch>
            </p:blipFill>
            <p:spPr>
              <a:xfrm>
                <a:off x="8873" y="5170"/>
                <a:ext cx="6369" cy="5410"/>
              </a:xfrm>
              <a:prstGeom prst="rect">
                <a:avLst/>
              </a:prstGeom>
            </p:spPr>
          </p:pic>
          <p:grpSp>
            <p:nvGrpSpPr>
              <p:cNvPr id="17" name="组合 16"/>
              <p:cNvGrpSpPr/>
              <p:nvPr/>
            </p:nvGrpSpPr>
            <p:grpSpPr>
              <a:xfrm rot="0">
                <a:off x="2513" y="5171"/>
                <a:ext cx="6360" cy="5409"/>
                <a:chOff x="2021" y="1846"/>
                <a:chExt cx="6300" cy="5409"/>
              </a:xfrm>
            </p:grpSpPr>
            <p:pic>
              <p:nvPicPr>
                <p:cNvPr id="18" name="图片 17" descr="MAD八个指标_01"/>
                <p:cNvPicPr>
                  <a:picLocks noChangeAspect="1"/>
                </p:cNvPicPr>
                <p:nvPr/>
              </p:nvPicPr>
              <p:blipFill>
                <a:blip r:embed="rId1"/>
                <a:srcRect t="6352" b="50361"/>
                <a:stretch>
                  <a:fillRect/>
                </a:stretch>
              </p:blipFill>
              <p:spPr>
                <a:xfrm>
                  <a:off x="2021" y="1846"/>
                  <a:ext cx="6300" cy="4675"/>
                </a:xfrm>
                <a:prstGeom prst="rect">
                  <a:avLst/>
                </a:prstGeom>
              </p:spPr>
            </p:pic>
            <p:pic>
              <p:nvPicPr>
                <p:cNvPr id="20" name="图片 19" descr="MAD八个指标_01"/>
                <p:cNvPicPr>
                  <a:picLocks noChangeAspect="1"/>
                </p:cNvPicPr>
                <p:nvPr/>
              </p:nvPicPr>
              <p:blipFill>
                <a:blip r:embed="rId1"/>
                <a:srcRect t="93204"/>
                <a:stretch>
                  <a:fillRect/>
                </a:stretch>
              </p:blipFill>
              <p:spPr>
                <a:xfrm>
                  <a:off x="2021" y="6521"/>
                  <a:ext cx="6300" cy="734"/>
                </a:xfrm>
                <a:prstGeom prst="rect">
                  <a:avLst/>
                </a:prstGeom>
              </p:spPr>
            </p:pic>
          </p:grpSp>
        </p:grpSp>
      </p:grpSp>
      <p:sp>
        <p:nvSpPr>
          <p:cNvPr id="19" name="文本框 18"/>
          <p:cNvSpPr txBox="1"/>
          <p:nvPr/>
        </p:nvSpPr>
        <p:spPr>
          <a:xfrm>
            <a:off x="0" y="631825"/>
            <a:ext cx="12192635" cy="1753235"/>
          </a:xfrm>
          <a:prstGeom prst="rect">
            <a:avLst/>
          </a:prstGeom>
          <a:solidFill>
            <a:schemeClr val="bg1"/>
          </a:solidFill>
          <a:ln w="12700" cmpd="sng">
            <a:solidFill>
              <a:schemeClr val="accent1">
                <a:shade val="50000"/>
              </a:schemeClr>
            </a:solidFill>
            <a:prstDash val="solid"/>
          </a:ln>
        </p:spPr>
        <p:txBody>
          <a:bodyPr wrap="square" rtlCol="0">
            <a:spAutoFit/>
          </a:bodyPr>
          <a:p>
            <a:r>
              <a:rPr lang="en-US" altLang="zh-CN">
                <a:latin typeface="Arial" panose="02080604020202020204" pitchFamily="34" charset="0"/>
                <a:cs typeface="Arial" panose="02080604020202020204" pitchFamily="34" charset="0"/>
              </a:rPr>
              <a:t>(5) To compare the flux distributions of BZBs and BZQs, we collected multi-wavelength flux data from 5BZCAT_err and quantified their differences using two methods: MAD for eight statistical indicators and JSD for overall probability distributions. Both methods consistently reveal systematic differences between BZBs and BZQs across all observed bands. Specifically, the MAD analysis identifies kurtosis as the most discriminative metric, while the JSD analysis highlights the 1.4 GHz, 843 MHz, 5 GHz, 0.1–2.4 keV, and 0.3–10 keV bands as showing larger distributional differences compared to other bands. </a:t>
            </a:r>
            <a:endParaRPr lang="en-US" altLang="zh-CN">
              <a:latin typeface="Arial" panose="02080604020202020204" pitchFamily="34" charset="0"/>
              <a:cs typeface="Arial" panose="02080604020202020204" pitchFamily="34" charset="0"/>
            </a:endParaRPr>
          </a:p>
        </p:txBody>
      </p:sp>
      <p:grpSp>
        <p:nvGrpSpPr>
          <p:cNvPr id="5" name="组合 4"/>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 name="稻壳设计师康帅5"/>
            <p:cNvSpPr txBox="1"/>
            <p:nvPr/>
          </p:nvSpPr>
          <p:spPr>
            <a:xfrm>
              <a:off x="0" y="0"/>
              <a:ext cx="12825"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(5)</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sp>
        <p:nvSpPr>
          <p:cNvPr id="38" name="下箭头 37"/>
          <p:cNvSpPr/>
          <p:nvPr/>
        </p:nvSpPr>
        <p:spPr>
          <a:xfrm rot="16200000">
            <a:off x="3816350" y="617220"/>
            <a:ext cx="184785" cy="419735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nvSpPr>
        <p:spPr>
          <a:xfrm>
            <a:off x="2389505" y="2468245"/>
            <a:ext cx="2771140" cy="48133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latin typeface="Arial" panose="02080604020202020204" pitchFamily="34" charset="0"/>
                <a:cs typeface="Arial" panose="02080604020202020204" pitchFamily="34" charset="0"/>
              </a:rPr>
              <a:t>8 statistical indicators</a:t>
            </a:r>
            <a:endParaRPr lang="en-US" altLang="zh-CN">
              <a:solidFill>
                <a:schemeClr val="tx1"/>
              </a:solidFill>
              <a:latin typeface="Arial" panose="02080604020202020204" pitchFamily="34" charset="0"/>
              <a:cs typeface="Arial" panose="02080604020202020204" pitchFamily="34" charset="0"/>
            </a:endParaRPr>
          </a:p>
        </p:txBody>
      </p:sp>
      <p:sp>
        <p:nvSpPr>
          <p:cNvPr id="40" name="矩形 39"/>
          <p:cNvSpPr/>
          <p:nvPr/>
        </p:nvSpPr>
        <p:spPr>
          <a:xfrm>
            <a:off x="6007735" y="2454275"/>
            <a:ext cx="5426710" cy="495300"/>
          </a:xfrm>
          <a:prstGeom prst="rect">
            <a:avLst/>
          </a:prstGeom>
          <a:solidFill>
            <a:schemeClr val="bg1"/>
          </a:solidFill>
          <a:ln w="3175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FF0000"/>
                </a:solidFill>
                <a:latin typeface="Arial" panose="02080604020202020204" pitchFamily="34" charset="0"/>
                <a:cs typeface="Arial" panose="02080604020202020204" pitchFamily="34" charset="0"/>
              </a:rPr>
              <a:t>Kurtosis</a:t>
            </a:r>
            <a:r>
              <a:rPr lang="en-US" altLang="zh-CN">
                <a:solidFill>
                  <a:srgbClr val="FF0000"/>
                </a:solidFill>
                <a:latin typeface="Arial" panose="02080604020202020204" pitchFamily="34" charset="0"/>
                <a:cs typeface="Arial" panose="02080604020202020204" pitchFamily="34" charset="0"/>
              </a:rPr>
              <a:t> </a:t>
            </a:r>
            <a:r>
              <a:rPr lang="en-US" altLang="zh-CN">
                <a:solidFill>
                  <a:schemeClr val="tx1"/>
                </a:solidFill>
                <a:latin typeface="Arial" panose="02080604020202020204" pitchFamily="34" charset="0"/>
                <a:cs typeface="Arial" panose="02080604020202020204" pitchFamily="34" charset="0"/>
              </a:rPr>
              <a:t>is the most discriminative statistical metric.</a:t>
            </a:r>
            <a:endParaRPr lang="en-US" altLang="zh-CN">
              <a:solidFill>
                <a:schemeClr val="tx1"/>
              </a:solidFill>
              <a:latin typeface="Arial" panose="02080604020202020204" pitchFamily="34" charset="0"/>
              <a:cs typeface="Arial" panose="02080604020202020204" pitchFamily="34" charset="0"/>
            </a:endParaRPr>
          </a:p>
        </p:txBody>
      </p:sp>
      <p:sp>
        <p:nvSpPr>
          <p:cNvPr id="7" name="圆角矩形 6"/>
          <p:cNvSpPr/>
          <p:nvPr/>
        </p:nvSpPr>
        <p:spPr>
          <a:xfrm>
            <a:off x="609600" y="2454275"/>
            <a:ext cx="1200785" cy="495300"/>
          </a:xfrm>
          <a:prstGeom prst="roundRect">
            <a:avLst/>
          </a:prstGeom>
          <a:solidFill>
            <a:schemeClr val="bg1"/>
          </a:solid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latin typeface="Arial" panose="02080604020202020204" pitchFamily="34" charset="0"/>
                <a:cs typeface="Arial" panose="02080604020202020204" pitchFamily="34" charset="0"/>
              </a:rPr>
              <a:t>MAD</a:t>
            </a:r>
            <a:endParaRPr lang="en-US" altLang="zh-CN">
              <a:solidFill>
                <a:srgbClr val="FF0000"/>
              </a:solidFill>
              <a:latin typeface="Arial" panose="02080604020202020204" pitchFamily="34" charset="0"/>
              <a:cs typeface="Arial" panose="02080604020202020204" pitchFamily="34" charset="0"/>
            </a:endParaRPr>
          </a:p>
        </p:txBody>
      </p:sp>
      <p:sp>
        <p:nvSpPr>
          <p:cNvPr id="8" name="矩形 7"/>
          <p:cNvSpPr/>
          <p:nvPr/>
        </p:nvSpPr>
        <p:spPr>
          <a:xfrm>
            <a:off x="9336405" y="5506085"/>
            <a:ext cx="659130" cy="323215"/>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000" b="1">
              <a:solidFill>
                <a:srgbClr val="FF0000"/>
              </a:solidFill>
              <a:latin typeface="Arial" panose="02080604020202020204" pitchFamily="34" charset="0"/>
              <a:cs typeface="Arial" panose="02080604020202020204" pitchFamily="34" charset="0"/>
              <a:sym typeface="+mn-ea"/>
            </a:endParaRPr>
          </a:p>
        </p:txBody>
      </p:sp>
      <p:cxnSp>
        <p:nvCxnSpPr>
          <p:cNvPr id="9" name="直接箭头连接符 8"/>
          <p:cNvCxnSpPr/>
          <p:nvPr/>
        </p:nvCxnSpPr>
        <p:spPr>
          <a:xfrm flipV="1">
            <a:off x="9995535" y="2965450"/>
            <a:ext cx="2540" cy="2516505"/>
          </a:xfrm>
          <a:prstGeom prst="straightConnector1">
            <a:avLst/>
          </a:prstGeom>
          <a:ln w="38100">
            <a:solidFill>
              <a:srgbClr val="FF0000"/>
            </a:solidFill>
            <a:tailEnd type="stealth" w="lg" len="lg"/>
          </a:ln>
        </p:spPr>
        <p:style>
          <a:lnRef idx="2">
            <a:schemeClr val="accent1"/>
          </a:lnRef>
          <a:fillRef idx="0">
            <a:srgbClr val="FFFFFF"/>
          </a:fillRef>
          <a:effectRef idx="0">
            <a:srgbClr val="FFFFFF"/>
          </a:effectRef>
          <a:fontRef idx="minor">
            <a:schemeClr val="tx1"/>
          </a:fontRef>
        </p:style>
      </p:cxnSp>
      <p:sp>
        <p:nvSpPr>
          <p:cNvPr id="3" name="圆角矩形 2"/>
          <p:cNvSpPr/>
          <p:nvPr/>
        </p:nvSpPr>
        <p:spPr>
          <a:xfrm>
            <a:off x="1969135" y="3429000"/>
            <a:ext cx="265430" cy="414655"/>
          </a:xfrm>
          <a:prstGeom prst="roundRect">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圆角矩形 3"/>
          <p:cNvSpPr/>
          <p:nvPr/>
        </p:nvSpPr>
        <p:spPr>
          <a:xfrm>
            <a:off x="1969135" y="4203700"/>
            <a:ext cx="265430" cy="414655"/>
          </a:xfrm>
          <a:prstGeom prst="roundRect">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1969135" y="4950460"/>
            <a:ext cx="265430" cy="414655"/>
          </a:xfrm>
          <a:prstGeom prst="roundRect">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nvSpPr>
        <p:spPr>
          <a:xfrm>
            <a:off x="1969135" y="5697220"/>
            <a:ext cx="265430" cy="414655"/>
          </a:xfrm>
          <a:prstGeom prst="roundRect">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nvSpPr>
        <p:spPr>
          <a:xfrm>
            <a:off x="6004560" y="3429000"/>
            <a:ext cx="265430" cy="414655"/>
          </a:xfrm>
          <a:prstGeom prst="roundRect">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圆角矩形 13"/>
          <p:cNvSpPr/>
          <p:nvPr/>
        </p:nvSpPr>
        <p:spPr>
          <a:xfrm>
            <a:off x="6004560" y="4203700"/>
            <a:ext cx="265430" cy="414655"/>
          </a:xfrm>
          <a:prstGeom prst="roundRect">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圆角矩形 14"/>
          <p:cNvSpPr/>
          <p:nvPr/>
        </p:nvSpPr>
        <p:spPr>
          <a:xfrm>
            <a:off x="6007735" y="4887595"/>
            <a:ext cx="265430" cy="515620"/>
          </a:xfrm>
          <a:prstGeom prst="roundRect">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圆角矩形 15"/>
          <p:cNvSpPr/>
          <p:nvPr/>
        </p:nvSpPr>
        <p:spPr>
          <a:xfrm>
            <a:off x="6007735" y="5657215"/>
            <a:ext cx="265430" cy="455930"/>
          </a:xfrm>
          <a:prstGeom prst="roundRect">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nvSpPr>
        <p:spPr>
          <a:xfrm>
            <a:off x="6269990" y="5506085"/>
            <a:ext cx="3725545" cy="763905"/>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000" b="1">
              <a:solidFill>
                <a:srgbClr val="FF0000"/>
              </a:solidFill>
              <a:latin typeface="Arial" panose="02080604020202020204" pitchFamily="34" charset="0"/>
              <a:cs typeface="Arial" panose="0208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4" fill="hold" grpId="2"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ppt_x"/>
                                          </p:val>
                                        </p:tav>
                                        <p:tav tm="100000">
                                          <p:val>
                                            <p:strVal val="#ppt_x"/>
                                          </p:val>
                                        </p:tav>
                                      </p:tavLst>
                                    </p:anim>
                                    <p:anim calcmode="lin" valueType="num">
                                      <p:cBhvr additive="base">
                                        <p:cTn id="17" dur="500" fill="hold"/>
                                        <p:tgtEl>
                                          <p:spTgt spid="3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ppt_x"/>
                                          </p:val>
                                        </p:tav>
                                        <p:tav tm="100000">
                                          <p:val>
                                            <p:strVal val="#ppt_x"/>
                                          </p:val>
                                        </p:tav>
                                      </p:tavLst>
                                    </p:anim>
                                    <p:anim calcmode="lin" valueType="num">
                                      <p:cBhvr additive="base">
                                        <p:cTn id="2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000" fill="hold">
                                          <p:stCondLst>
                                            <p:cond delay="0"/>
                                          </p:stCondLst>
                                        </p:cTn>
                                        <p:tgtEl>
                                          <p:spTgt spid="27"/>
                                        </p:tgtEl>
                                        <p:attrNameLst>
                                          <p:attrName>style.visibility</p:attrName>
                                        </p:attrNameLst>
                                      </p:cBhvr>
                                      <p:to>
                                        <p:strVal val="visible"/>
                                      </p:to>
                                    </p:set>
                                    <p:animEffect transition="in" filter="wipe(up)">
                                      <p:cBhvr>
                                        <p:cTn id="26" dur="1000"/>
                                        <p:tgtEl>
                                          <p:spTgt spid="27"/>
                                        </p:tgtEl>
                                      </p:cBhvr>
                                    </p:animEffect>
                                  </p:childTnLst>
                                </p:cTn>
                              </p:par>
                              <p:par>
                                <p:cTn id="27" presetID="2" presetClass="entr" presetSubtype="4" fill="hold" grpId="0" nodeType="withEffect">
                                  <p:stCondLst>
                                    <p:cond delay="0"/>
                                  </p:stCondLst>
                                  <p:childTnLst>
                                    <p:set>
                                      <p:cBhvr>
                                        <p:cTn id="28" dur="1000"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 presetClass="entr" presetSubtype="4" fill="hold" grpId="0" nodeType="afterEffect">
                                  <p:stCondLst>
                                    <p:cond delay="0"/>
                                  </p:stCondLst>
                                  <p:childTnLst>
                                    <p:set>
                                      <p:cBhvr>
                                        <p:cTn id="33" dur="1000"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ppt_x"/>
                                          </p:val>
                                        </p:tav>
                                        <p:tav tm="100000">
                                          <p:val>
                                            <p:strVal val="#ppt_x"/>
                                          </p:val>
                                        </p:tav>
                                      </p:tavLst>
                                    </p:anim>
                                    <p:anim calcmode="lin" valueType="num">
                                      <p:cBhvr additive="base">
                                        <p:cTn id="35" dur="10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000"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000" fill="hold">
                                          <p:stCondLst>
                                            <p:cond delay="0"/>
                                          </p:stCondLst>
                                        </p:cTn>
                                        <p:tgtEl>
                                          <p:spTgt spid="12"/>
                                        </p:tgtEl>
                                        <p:attrNameLst>
                                          <p:attrName>style.visibility</p:attrName>
                                        </p:attrNameLst>
                                      </p:cBhvr>
                                      <p:to>
                                        <p:strVal val="visible"/>
                                      </p:to>
                                    </p:set>
                                    <p:anim calcmode="lin" valueType="num">
                                      <p:cBhvr additive="base">
                                        <p:cTn id="44" dur="1000" fill="hold"/>
                                        <p:tgtEl>
                                          <p:spTgt spid="12"/>
                                        </p:tgtEl>
                                        <p:attrNameLst>
                                          <p:attrName>ppt_x</p:attrName>
                                        </p:attrNameLst>
                                      </p:cBhvr>
                                      <p:tavLst>
                                        <p:tav tm="0">
                                          <p:val>
                                            <p:strVal val="#ppt_x"/>
                                          </p:val>
                                        </p:tav>
                                        <p:tav tm="100000">
                                          <p:val>
                                            <p:strVal val="#ppt_x"/>
                                          </p:val>
                                        </p:tav>
                                      </p:tavLst>
                                    </p:anim>
                                    <p:anim calcmode="lin" valueType="num">
                                      <p:cBhvr additive="base">
                                        <p:cTn id="45" dur="1000" fill="hold"/>
                                        <p:tgtEl>
                                          <p:spTgt spid="12"/>
                                        </p:tgtEl>
                                        <p:attrNameLst>
                                          <p:attrName>ppt_y</p:attrName>
                                        </p:attrNameLst>
                                      </p:cBhvr>
                                      <p:tavLst>
                                        <p:tav tm="0">
                                          <p:val>
                                            <p:strVal val="1+#ppt_h/2"/>
                                          </p:val>
                                        </p:tav>
                                        <p:tav tm="100000">
                                          <p:val>
                                            <p:strVal val="#ppt_y"/>
                                          </p:val>
                                        </p:tav>
                                      </p:tavLst>
                                    </p:anim>
                                  </p:childTnLst>
                                </p:cTn>
                              </p:par>
                            </p:childTnLst>
                          </p:cTn>
                        </p:par>
                        <p:par>
                          <p:cTn id="46" fill="hold">
                            <p:stCondLst>
                              <p:cond delay="4000"/>
                            </p:stCondLst>
                            <p:childTnLst>
                              <p:par>
                                <p:cTn id="47" presetID="2" presetClass="entr" presetSubtype="4" fill="hold" grpId="0" nodeType="afterEffect">
                                  <p:stCondLst>
                                    <p:cond delay="0"/>
                                  </p:stCondLst>
                                  <p:childTnLst>
                                    <p:set>
                                      <p:cBhvr>
                                        <p:cTn id="48" dur="1000" fill="hold">
                                          <p:stCondLst>
                                            <p:cond delay="0"/>
                                          </p:stCondLst>
                                        </p:cTn>
                                        <p:tgtEl>
                                          <p:spTgt spid="13"/>
                                        </p:tgtEl>
                                        <p:attrNameLst>
                                          <p:attrName>style.visibility</p:attrName>
                                        </p:attrNameLst>
                                      </p:cBhvr>
                                      <p:to>
                                        <p:strVal val="visible"/>
                                      </p:to>
                                    </p:set>
                                    <p:anim calcmode="lin" valueType="num">
                                      <p:cBhvr additive="base">
                                        <p:cTn id="49" dur="1000" fill="hold"/>
                                        <p:tgtEl>
                                          <p:spTgt spid="13"/>
                                        </p:tgtEl>
                                        <p:attrNameLst>
                                          <p:attrName>ppt_x</p:attrName>
                                        </p:attrNameLst>
                                      </p:cBhvr>
                                      <p:tavLst>
                                        <p:tav tm="0">
                                          <p:val>
                                            <p:strVal val="#ppt_x"/>
                                          </p:val>
                                        </p:tav>
                                        <p:tav tm="100000">
                                          <p:val>
                                            <p:strVal val="#ppt_x"/>
                                          </p:val>
                                        </p:tav>
                                      </p:tavLst>
                                    </p:anim>
                                    <p:anim calcmode="lin" valueType="num">
                                      <p:cBhvr additive="base">
                                        <p:cTn id="50" dur="10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2" presetClass="entr" presetSubtype="4" fill="hold" grpId="0" nodeType="afterEffect">
                                  <p:stCondLst>
                                    <p:cond delay="0"/>
                                  </p:stCondLst>
                                  <p:childTnLst>
                                    <p:set>
                                      <p:cBhvr>
                                        <p:cTn id="53" dur="1000" fill="hold">
                                          <p:stCondLst>
                                            <p:cond delay="0"/>
                                          </p:stCondLst>
                                        </p:cTn>
                                        <p:tgtEl>
                                          <p:spTgt spid="14"/>
                                        </p:tgtEl>
                                        <p:attrNameLst>
                                          <p:attrName>style.visibility</p:attrName>
                                        </p:attrNameLst>
                                      </p:cBhvr>
                                      <p:to>
                                        <p:strVal val="visible"/>
                                      </p:to>
                                    </p:set>
                                    <p:anim calcmode="lin" valueType="num">
                                      <p:cBhvr additive="base">
                                        <p:cTn id="54" dur="1000" fill="hold"/>
                                        <p:tgtEl>
                                          <p:spTgt spid="14"/>
                                        </p:tgtEl>
                                        <p:attrNameLst>
                                          <p:attrName>ppt_x</p:attrName>
                                        </p:attrNameLst>
                                      </p:cBhvr>
                                      <p:tavLst>
                                        <p:tav tm="0">
                                          <p:val>
                                            <p:strVal val="#ppt_x"/>
                                          </p:val>
                                        </p:tav>
                                        <p:tav tm="100000">
                                          <p:val>
                                            <p:strVal val="#ppt_x"/>
                                          </p:val>
                                        </p:tav>
                                      </p:tavLst>
                                    </p:anim>
                                    <p:anim calcmode="lin" valueType="num">
                                      <p:cBhvr additive="base">
                                        <p:cTn id="55" dur="1000" fill="hold"/>
                                        <p:tgtEl>
                                          <p:spTgt spid="14"/>
                                        </p:tgtEl>
                                        <p:attrNameLst>
                                          <p:attrName>ppt_y</p:attrName>
                                        </p:attrNameLst>
                                      </p:cBhvr>
                                      <p:tavLst>
                                        <p:tav tm="0">
                                          <p:val>
                                            <p:strVal val="1+#ppt_h/2"/>
                                          </p:val>
                                        </p:tav>
                                        <p:tav tm="100000">
                                          <p:val>
                                            <p:strVal val="#ppt_y"/>
                                          </p:val>
                                        </p:tav>
                                      </p:tavLst>
                                    </p:anim>
                                  </p:childTnLst>
                                </p:cTn>
                              </p:par>
                            </p:childTnLst>
                          </p:cTn>
                        </p:par>
                        <p:par>
                          <p:cTn id="56" fill="hold">
                            <p:stCondLst>
                              <p:cond delay="6000"/>
                            </p:stCondLst>
                            <p:childTnLst>
                              <p:par>
                                <p:cTn id="57" presetID="2" presetClass="entr" presetSubtype="4" fill="hold" grpId="0" nodeType="afterEffect">
                                  <p:stCondLst>
                                    <p:cond delay="0"/>
                                  </p:stCondLst>
                                  <p:childTnLst>
                                    <p:set>
                                      <p:cBhvr>
                                        <p:cTn id="58" dur="1000"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1+#ppt_h/2"/>
                                          </p:val>
                                        </p:tav>
                                        <p:tav tm="100000">
                                          <p:val>
                                            <p:strVal val="#ppt_y"/>
                                          </p:val>
                                        </p:tav>
                                      </p:tavLst>
                                    </p:anim>
                                  </p:childTnLst>
                                </p:cTn>
                              </p:par>
                            </p:childTnLst>
                          </p:cTn>
                        </p:par>
                        <p:par>
                          <p:cTn id="61" fill="hold">
                            <p:stCondLst>
                              <p:cond delay="7000"/>
                            </p:stCondLst>
                            <p:childTnLst>
                              <p:par>
                                <p:cTn id="62" presetID="2" presetClass="entr" presetSubtype="4" fill="hold" grpId="0" nodeType="afterEffect">
                                  <p:stCondLst>
                                    <p:cond delay="0"/>
                                  </p:stCondLst>
                                  <p:childTnLst>
                                    <p:set>
                                      <p:cBhvr>
                                        <p:cTn id="63" dur="1000" fill="hold">
                                          <p:stCondLst>
                                            <p:cond delay="0"/>
                                          </p:stCondLst>
                                        </p:cTn>
                                        <p:tgtEl>
                                          <p:spTgt spid="16"/>
                                        </p:tgtEl>
                                        <p:attrNameLst>
                                          <p:attrName>style.visibility</p:attrName>
                                        </p:attrNameLst>
                                      </p:cBhvr>
                                      <p:to>
                                        <p:strVal val="visible"/>
                                      </p:to>
                                    </p:set>
                                    <p:anim calcmode="lin" valueType="num">
                                      <p:cBhvr additive="base">
                                        <p:cTn id="64" dur="1000" fill="hold"/>
                                        <p:tgtEl>
                                          <p:spTgt spid="16"/>
                                        </p:tgtEl>
                                        <p:attrNameLst>
                                          <p:attrName>ppt_x</p:attrName>
                                        </p:attrNameLst>
                                      </p:cBhvr>
                                      <p:tavLst>
                                        <p:tav tm="0">
                                          <p:val>
                                            <p:strVal val="#ppt_x"/>
                                          </p:val>
                                        </p:tav>
                                        <p:tav tm="100000">
                                          <p:val>
                                            <p:strVal val="#ppt_x"/>
                                          </p:val>
                                        </p:tav>
                                      </p:tavLst>
                                    </p:anim>
                                    <p:anim calcmode="lin" valueType="num">
                                      <p:cBhvr additive="base">
                                        <p:cTn id="65"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6" fill="hold" grpId="0" nodeType="clickEffect">
                                  <p:stCondLst>
                                    <p:cond delay="0"/>
                                  </p:stCondLst>
                                  <p:childTnLst>
                                    <p:set>
                                      <p:cBhvr>
                                        <p:cTn id="69" dur="1000" fill="hold">
                                          <p:stCondLst>
                                            <p:cond delay="0"/>
                                          </p:stCondLst>
                                        </p:cTn>
                                        <p:tgtEl>
                                          <p:spTgt spid="2"/>
                                        </p:tgtEl>
                                        <p:attrNameLst>
                                          <p:attrName>style.visibility</p:attrName>
                                        </p:attrNameLst>
                                      </p:cBhvr>
                                      <p:to>
                                        <p:strVal val="visible"/>
                                      </p:to>
                                    </p:set>
                                    <p:animEffect transition="in" filter="strips(downRight)">
                                      <p:cBhvr>
                                        <p:cTn id="70" dur="1000"/>
                                        <p:tgtEl>
                                          <p:spTgt spid="2"/>
                                        </p:tgtEl>
                                      </p:cBhvr>
                                    </p:animEffect>
                                  </p:childTnLst>
                                </p:cTn>
                              </p:par>
                            </p:childTnLst>
                          </p:cTn>
                        </p:par>
                        <p:par>
                          <p:cTn id="71" fill="hold">
                            <p:stCondLst>
                              <p:cond delay="1000"/>
                            </p:stCondLst>
                            <p:childTnLst>
                              <p:par>
                                <p:cTn id="72" presetID="18" presetClass="entr" presetSubtype="12" fill="hold" grpId="0" nodeType="afterEffect">
                                  <p:stCondLst>
                                    <p:cond delay="0"/>
                                  </p:stCondLst>
                                  <p:childTnLst>
                                    <p:set>
                                      <p:cBhvr>
                                        <p:cTn id="73" dur="1000" fill="hold">
                                          <p:stCondLst>
                                            <p:cond delay="0"/>
                                          </p:stCondLst>
                                        </p:cTn>
                                        <p:tgtEl>
                                          <p:spTgt spid="8"/>
                                        </p:tgtEl>
                                        <p:attrNameLst>
                                          <p:attrName>style.visibility</p:attrName>
                                        </p:attrNameLst>
                                      </p:cBhvr>
                                      <p:to>
                                        <p:strVal val="visible"/>
                                      </p:to>
                                    </p:set>
                                    <p:animEffect transition="in" filter="strips(downLeft)">
                                      <p:cBhvr>
                                        <p:cTn id="74" dur="1000"/>
                                        <p:tgtEl>
                                          <p:spTgt spid="8"/>
                                        </p:tgtEl>
                                      </p:cBhvr>
                                    </p:animEffect>
                                  </p:childTnLst>
                                </p:cTn>
                              </p:par>
                            </p:childTnLst>
                          </p:cTn>
                        </p:par>
                        <p:par>
                          <p:cTn id="75" fill="hold">
                            <p:stCondLst>
                              <p:cond delay="2000"/>
                            </p:stCondLst>
                            <p:childTnLst>
                              <p:par>
                                <p:cTn id="76" presetID="18" presetClass="entr" presetSubtype="9" fill="hold" nodeType="afterEffect">
                                  <p:stCondLst>
                                    <p:cond delay="0"/>
                                  </p:stCondLst>
                                  <p:childTnLst>
                                    <p:set>
                                      <p:cBhvr>
                                        <p:cTn id="77" dur="1000" fill="hold">
                                          <p:stCondLst>
                                            <p:cond delay="0"/>
                                          </p:stCondLst>
                                        </p:cTn>
                                        <p:tgtEl>
                                          <p:spTgt spid="9"/>
                                        </p:tgtEl>
                                        <p:attrNameLst>
                                          <p:attrName>style.visibility</p:attrName>
                                        </p:attrNameLst>
                                      </p:cBhvr>
                                      <p:to>
                                        <p:strVal val="visible"/>
                                      </p:to>
                                    </p:set>
                                    <p:animEffect transition="in" filter="strips(upLeft)">
                                      <p:cBhvr>
                                        <p:cTn id="78" dur="1000"/>
                                        <p:tgtEl>
                                          <p:spTgt spid="9"/>
                                        </p:tgtEl>
                                      </p:cBhvr>
                                    </p:animEffect>
                                  </p:childTnLst>
                                </p:cTn>
                              </p:par>
                              <p:par>
                                <p:cTn id="79" presetID="2" presetClass="entr" presetSubtype="4" fill="hold" grpId="0" nodeType="withEffect">
                                  <p:stCondLst>
                                    <p:cond delay="0"/>
                                  </p:stCondLst>
                                  <p:childTnLst>
                                    <p:set>
                                      <p:cBhvr>
                                        <p:cTn id="80" dur="1000" fill="hold">
                                          <p:stCondLst>
                                            <p:cond delay="0"/>
                                          </p:stCondLst>
                                        </p:cTn>
                                        <p:tgtEl>
                                          <p:spTgt spid="40"/>
                                        </p:tgtEl>
                                        <p:attrNameLst>
                                          <p:attrName>style.visibility</p:attrName>
                                        </p:attrNameLst>
                                      </p:cBhvr>
                                      <p:to>
                                        <p:strVal val="visible"/>
                                      </p:to>
                                    </p:set>
                                    <p:anim calcmode="lin" valueType="num">
                                      <p:cBhvr additive="base">
                                        <p:cTn id="81" dur="1000" fill="hold"/>
                                        <p:tgtEl>
                                          <p:spTgt spid="40"/>
                                        </p:tgtEl>
                                        <p:attrNameLst>
                                          <p:attrName>ppt_x</p:attrName>
                                        </p:attrNameLst>
                                      </p:cBhvr>
                                      <p:tavLst>
                                        <p:tav tm="0">
                                          <p:val>
                                            <p:strVal val="#ppt_x"/>
                                          </p:val>
                                        </p:tav>
                                        <p:tav tm="100000">
                                          <p:val>
                                            <p:strVal val="#ppt_x"/>
                                          </p:val>
                                        </p:tav>
                                      </p:tavLst>
                                    </p:anim>
                                    <p:anim calcmode="lin" valueType="num">
                                      <p:cBhvr additive="base">
                                        <p:cTn id="8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animBg="1"/>
      <p:bldP spid="38" grpId="2" bldLvl="0" animBg="1"/>
      <p:bldP spid="39" grpId="0" bldLvl="0" animBg="1"/>
      <p:bldP spid="40" grpId="0" bldLvl="0" animBg="1"/>
      <p:bldP spid="7" grpId="0" bldLvl="0" animBg="1"/>
      <p:bldP spid="2" grpId="0" bldLvl="0" animBg="1"/>
      <p:bldP spid="8" grpId="0" bldLvl="0" animBg="1"/>
      <p:bldP spid="19" grpId="0" bldLvl="0" animBg="1"/>
      <p:bldP spid="3" grpId="0" bldLvl="0" animBg="1"/>
      <p:bldP spid="4" grpId="0" bldLvl="0" animBg="1"/>
      <p:bldP spid="10" grpId="0" bldLvl="0" animBg="1"/>
      <p:bldP spid="12" grpId="0" bldLvl="0" animBg="1"/>
      <p:bldP spid="13" grpId="0" bldLvl="0" animBg="1"/>
      <p:bldP spid="14" grpId="0" bldLvl="0" animBg="1"/>
      <p:bldP spid="15" grpId="0" bldLvl="0" animBg="1"/>
      <p:bldP spid="1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p:cNvPicPr>
            <a:picLocks noChangeAspect="1"/>
          </p:cNvPicPr>
          <p:nvPr/>
        </p:nvPicPr>
        <p:blipFill>
          <a:blip r:embed="rId1"/>
          <a:stretch>
            <a:fillRect/>
          </a:stretch>
        </p:blipFill>
        <p:spPr>
          <a:xfrm>
            <a:off x="2299335" y="3023235"/>
            <a:ext cx="7229475" cy="4162425"/>
          </a:xfrm>
          <a:prstGeom prst="rect">
            <a:avLst/>
          </a:prstGeom>
        </p:spPr>
      </p:pic>
      <p:sp>
        <p:nvSpPr>
          <p:cNvPr id="18" name="圆角矩形 17"/>
          <p:cNvSpPr/>
          <p:nvPr/>
        </p:nvSpPr>
        <p:spPr>
          <a:xfrm>
            <a:off x="8615680" y="3517265"/>
            <a:ext cx="1424940" cy="617220"/>
          </a:xfrm>
          <a:prstGeom prst="roundRect">
            <a:avLst/>
          </a:prstGeom>
          <a:solidFill>
            <a:schemeClr val="bg1"/>
          </a:solidFill>
          <a:ln w="254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latin typeface="Arial" panose="02080604020202020204" pitchFamily="34" charset="0"/>
                <a:cs typeface="Arial" panose="02080604020202020204" pitchFamily="34" charset="0"/>
              </a:rPr>
              <a:t>JSD&gt;0.3</a:t>
            </a:r>
            <a:endParaRPr lang="en-US" altLang="zh-CN">
              <a:solidFill>
                <a:srgbClr val="FF0000"/>
              </a:solidFill>
              <a:latin typeface="Arial" panose="02080604020202020204" pitchFamily="34" charset="0"/>
              <a:cs typeface="Arial" panose="02080604020202020204" pitchFamily="34" charset="0"/>
            </a:endParaRPr>
          </a:p>
        </p:txBody>
      </p:sp>
      <p:sp>
        <p:nvSpPr>
          <p:cNvPr id="19" name="文本框 18"/>
          <p:cNvSpPr txBox="1"/>
          <p:nvPr/>
        </p:nvSpPr>
        <p:spPr>
          <a:xfrm>
            <a:off x="0" y="622300"/>
            <a:ext cx="12192635" cy="1753235"/>
          </a:xfrm>
          <a:prstGeom prst="rect">
            <a:avLst/>
          </a:prstGeom>
          <a:solidFill>
            <a:schemeClr val="bg1"/>
          </a:solidFill>
          <a:ln w="12700" cmpd="sng">
            <a:solidFill>
              <a:schemeClr val="accent1">
                <a:shade val="50000"/>
              </a:schemeClr>
            </a:solidFill>
            <a:prstDash val="solid"/>
          </a:ln>
        </p:spPr>
        <p:txBody>
          <a:bodyPr wrap="square" rtlCol="0">
            <a:spAutoFit/>
          </a:bodyPr>
          <a:p>
            <a:r>
              <a:rPr lang="en-US" altLang="zh-CN">
                <a:latin typeface="Arial" panose="02080604020202020204" pitchFamily="34" charset="0"/>
                <a:cs typeface="Arial" panose="02080604020202020204" pitchFamily="34" charset="0"/>
              </a:rPr>
              <a:t>(5) To compare the flux distributions of BZBs and BZQs, we collected multi-wavelength flux data from 5BZCAT_err and quantified their differences using two methods: MAD for eight statistical indicators and JSD for overall probability distributions. Both methods consistently reveal systematic differences between BZBs and BZQs across all observed bands. Specifically, the MAD analysis identifies kurtosis as the most discriminative metric, while the JSD analysis highlights the 1.4 GHz, 843 MHz, 5 GHz, 0.1–2.4 keV, and 0.3–10 keV bands as showing larger distributional differences compared to other bands. </a:t>
            </a:r>
            <a:endParaRPr lang="en-US" altLang="zh-CN">
              <a:latin typeface="Arial" panose="02080604020202020204" pitchFamily="34" charset="0"/>
              <a:cs typeface="Arial" panose="02080604020202020204" pitchFamily="34" charset="0"/>
            </a:endParaRPr>
          </a:p>
        </p:txBody>
      </p:sp>
      <p:sp>
        <p:nvSpPr>
          <p:cNvPr id="17" name="下箭头 16"/>
          <p:cNvSpPr/>
          <p:nvPr/>
        </p:nvSpPr>
        <p:spPr>
          <a:xfrm rot="16200000">
            <a:off x="3781425" y="622300"/>
            <a:ext cx="170180" cy="442849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5" name="组合 4"/>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 name="稻壳设计师康帅5"/>
            <p:cNvSpPr txBox="1"/>
            <p:nvPr/>
          </p:nvSpPr>
          <p:spPr>
            <a:xfrm>
              <a:off x="0" y="0"/>
              <a:ext cx="12825"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(5)</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sp>
        <p:nvSpPr>
          <p:cNvPr id="16" name="矩形 15"/>
          <p:cNvSpPr/>
          <p:nvPr/>
        </p:nvSpPr>
        <p:spPr>
          <a:xfrm>
            <a:off x="1885315" y="2562225"/>
            <a:ext cx="3857625" cy="46101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latin typeface="Arial" panose="02080604020202020204" pitchFamily="34" charset="0"/>
                <a:cs typeface="Arial" panose="02080604020202020204" pitchFamily="34" charset="0"/>
              </a:rPr>
              <a:t>The overall probability distributions</a:t>
            </a:r>
            <a:endParaRPr lang="en-US" altLang="zh-CN">
              <a:solidFill>
                <a:schemeClr val="tx1"/>
              </a:solidFill>
              <a:latin typeface="Arial" panose="02080604020202020204" pitchFamily="34" charset="0"/>
              <a:cs typeface="Arial" panose="02080604020202020204" pitchFamily="34" charset="0"/>
            </a:endParaRPr>
          </a:p>
        </p:txBody>
      </p:sp>
      <p:sp>
        <p:nvSpPr>
          <p:cNvPr id="20" name="矩形 19"/>
          <p:cNvSpPr/>
          <p:nvPr/>
        </p:nvSpPr>
        <p:spPr>
          <a:xfrm>
            <a:off x="6081395" y="2409190"/>
            <a:ext cx="5901690" cy="756920"/>
          </a:xfrm>
          <a:prstGeom prst="rect">
            <a:avLst/>
          </a:prstGeom>
          <a:solidFill>
            <a:schemeClr val="bg1"/>
          </a:solidFill>
          <a:ln w="3175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FF0000"/>
                </a:solidFill>
                <a:latin typeface="Arial" panose="02080604020202020204" pitchFamily="34" charset="0"/>
                <a:cs typeface="Arial" panose="02080604020202020204" pitchFamily="34" charset="0"/>
              </a:rPr>
              <a:t>The 843MHz, 1.4 GHz,</a:t>
            </a:r>
            <a:r>
              <a:rPr lang="en-US" altLang="zh-CN" b="1">
                <a:solidFill>
                  <a:srgbClr val="FF0000"/>
                </a:solidFill>
                <a:latin typeface="Arial" panose="02080604020202020204" pitchFamily="34" charset="0"/>
                <a:cs typeface="Arial" panose="02080604020202020204" pitchFamily="34" charset="0"/>
                <a:sym typeface="+mn-ea"/>
              </a:rPr>
              <a:t> 5GHz,</a:t>
            </a:r>
            <a:r>
              <a:rPr lang="en-US" altLang="zh-CN" b="1">
                <a:solidFill>
                  <a:srgbClr val="FF0000"/>
                </a:solidFill>
                <a:latin typeface="Arial" panose="02080604020202020204" pitchFamily="34" charset="0"/>
                <a:cs typeface="Arial" panose="02080604020202020204" pitchFamily="34" charset="0"/>
              </a:rPr>
              <a:t> 0.1–2.4 keV and </a:t>
            </a:r>
            <a:r>
              <a:rPr lang="en-US" altLang="zh-CN" b="1">
                <a:solidFill>
                  <a:srgbClr val="FF0000"/>
                </a:solidFill>
                <a:latin typeface="Arial" panose="02080604020202020204" pitchFamily="34" charset="0"/>
                <a:cs typeface="Arial" panose="02080604020202020204" pitchFamily="34" charset="0"/>
                <a:sym typeface="+mn-ea"/>
              </a:rPr>
              <a:t>0.3–10 keV</a:t>
            </a:r>
            <a:r>
              <a:rPr lang="en-US" altLang="zh-CN" b="1">
                <a:solidFill>
                  <a:srgbClr val="FF0000"/>
                </a:solidFill>
                <a:latin typeface="Arial" panose="02080604020202020204" pitchFamily="34" charset="0"/>
                <a:cs typeface="Arial" panose="02080604020202020204" pitchFamily="34" charset="0"/>
              </a:rPr>
              <a:t> </a:t>
            </a:r>
            <a:r>
              <a:rPr lang="en-US" altLang="zh-CN">
                <a:solidFill>
                  <a:schemeClr val="tx1"/>
                </a:solidFill>
                <a:latin typeface="Arial" panose="02080604020202020204" pitchFamily="34" charset="0"/>
                <a:cs typeface="Arial" panose="02080604020202020204" pitchFamily="34" charset="0"/>
              </a:rPr>
              <a:t>bands show the large</a:t>
            </a:r>
            <a:r>
              <a:rPr lang="en-US" altLang="zh-CN">
                <a:solidFill>
                  <a:schemeClr val="tx1"/>
                </a:solidFill>
                <a:latin typeface="Arial" panose="02080604020202020204" pitchFamily="34" charset="0"/>
                <a:cs typeface="Arial" panose="02080604020202020204" pitchFamily="34" charset="0"/>
              </a:rPr>
              <a:t>r distributional differences.</a:t>
            </a:r>
            <a:endParaRPr lang="en-US" altLang="zh-CN">
              <a:solidFill>
                <a:schemeClr val="tx1"/>
              </a:solidFill>
              <a:latin typeface="Arial" panose="02080604020202020204" pitchFamily="34" charset="0"/>
              <a:cs typeface="Arial" panose="02080604020202020204" pitchFamily="34" charset="0"/>
            </a:endParaRPr>
          </a:p>
        </p:txBody>
      </p:sp>
      <p:sp>
        <p:nvSpPr>
          <p:cNvPr id="9" name="圆角矩形 8"/>
          <p:cNvSpPr/>
          <p:nvPr/>
        </p:nvSpPr>
        <p:spPr>
          <a:xfrm>
            <a:off x="374650" y="2561590"/>
            <a:ext cx="1276985" cy="462280"/>
          </a:xfrm>
          <a:prstGeom prst="roundRect">
            <a:avLst/>
          </a:prstGeom>
          <a:solidFill>
            <a:schemeClr val="bg1"/>
          </a:solid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latin typeface="Arial" panose="02080604020202020204" pitchFamily="34" charset="0"/>
                <a:cs typeface="Arial" panose="02080604020202020204" pitchFamily="34" charset="0"/>
              </a:rPr>
              <a:t>JSD</a:t>
            </a:r>
            <a:endParaRPr lang="en-US" altLang="zh-CN">
              <a:solidFill>
                <a:srgbClr val="FF0000"/>
              </a:solidFill>
              <a:latin typeface="Arial" panose="02080604020202020204" pitchFamily="34" charset="0"/>
              <a:cs typeface="Arial" panose="02080604020202020204" pitchFamily="34" charset="0"/>
            </a:endParaRPr>
          </a:p>
        </p:txBody>
      </p:sp>
      <p:sp>
        <p:nvSpPr>
          <p:cNvPr id="13" name="矩形 12"/>
          <p:cNvSpPr/>
          <p:nvPr/>
        </p:nvSpPr>
        <p:spPr>
          <a:xfrm>
            <a:off x="3094355" y="3359785"/>
            <a:ext cx="5639435" cy="1464310"/>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000" b="1">
              <a:solidFill>
                <a:srgbClr val="FF0000"/>
              </a:solidFill>
              <a:latin typeface="Arial" panose="02080604020202020204" pitchFamily="34" charset="0"/>
              <a:cs typeface="Arial" panose="02080604020202020204" pitchFamily="34" charset="0"/>
              <a:sym typeface="+mn-ea"/>
            </a:endParaRPr>
          </a:p>
        </p:txBody>
      </p:sp>
      <p:cxnSp>
        <p:nvCxnSpPr>
          <p:cNvPr id="15" name="直接箭头连接符 14"/>
          <p:cNvCxnSpPr/>
          <p:nvPr/>
        </p:nvCxnSpPr>
        <p:spPr>
          <a:xfrm flipV="1">
            <a:off x="8615680" y="3186430"/>
            <a:ext cx="560705" cy="947420"/>
          </a:xfrm>
          <a:prstGeom prst="straightConnector1">
            <a:avLst/>
          </a:prstGeom>
          <a:ln w="63500">
            <a:solidFill>
              <a:srgbClr val="FF0000"/>
            </a:solidFill>
            <a:tailEnd type="stealth" w="lg" len="lg"/>
          </a:ln>
        </p:spPr>
        <p:style>
          <a:lnRef idx="2">
            <a:schemeClr val="accent1"/>
          </a:lnRef>
          <a:fillRef idx="0">
            <a:srgbClr val="FFFFFF"/>
          </a:fillRef>
          <a:effectRef idx="0">
            <a:srgbClr val="FFFFFF"/>
          </a:effectRef>
          <a:fontRef idx="minor">
            <a:schemeClr val="tx1"/>
          </a:fontRef>
        </p:style>
      </p:cxnSp>
      <p:sp>
        <p:nvSpPr>
          <p:cNvPr id="4" name="椭圆 3"/>
          <p:cNvSpPr/>
          <p:nvPr/>
        </p:nvSpPr>
        <p:spPr>
          <a:xfrm>
            <a:off x="4265295" y="4623435"/>
            <a:ext cx="163195" cy="167640"/>
          </a:xfrm>
          <a:prstGeom prst="ellipse">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椭圆 1"/>
          <p:cNvSpPr/>
          <p:nvPr/>
        </p:nvSpPr>
        <p:spPr>
          <a:xfrm>
            <a:off x="4835525" y="3417570"/>
            <a:ext cx="163195" cy="167640"/>
          </a:xfrm>
          <a:prstGeom prst="ellipse">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5442585" y="4328160"/>
            <a:ext cx="163195" cy="167640"/>
          </a:xfrm>
          <a:prstGeom prst="ellipse">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7804785" y="4051300"/>
            <a:ext cx="163195" cy="167640"/>
          </a:xfrm>
          <a:prstGeom prst="ellipse">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8387715" y="4466590"/>
            <a:ext cx="163195" cy="167640"/>
          </a:xfrm>
          <a:prstGeom prst="ellipse">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6" fill="hold" grpId="2" nodeType="afterEffect">
                                  <p:stCondLst>
                                    <p:cond delay="0"/>
                                  </p:stCondLst>
                                  <p:childTnLst>
                                    <p:set>
                                      <p:cBhvr>
                                        <p:cTn id="11" dur="1000" fill="hold">
                                          <p:stCondLst>
                                            <p:cond delay="0"/>
                                          </p:stCondLst>
                                        </p:cTn>
                                        <p:tgtEl>
                                          <p:spTgt spid="17"/>
                                        </p:tgtEl>
                                        <p:attrNameLst>
                                          <p:attrName>style.visibility</p:attrName>
                                        </p:attrNameLst>
                                      </p:cBhvr>
                                      <p:to>
                                        <p:strVal val="visible"/>
                                      </p:to>
                                    </p:set>
                                    <p:animEffect transition="in" filter="strips(downRight)">
                                      <p:cBhvr>
                                        <p:cTn id="12" dur="1000"/>
                                        <p:tgtEl>
                                          <p:spTgt spid="17"/>
                                        </p:tgtEl>
                                      </p:cBhvr>
                                    </p:animEffect>
                                  </p:childTnLst>
                                </p:cTn>
                              </p:par>
                              <p:par>
                                <p:cTn id="13" presetID="18" presetClass="entr" presetSubtype="6" fill="hold" grpId="0" nodeType="withEffect">
                                  <p:stCondLst>
                                    <p:cond delay="0"/>
                                  </p:stCondLst>
                                  <p:childTnLst>
                                    <p:set>
                                      <p:cBhvr>
                                        <p:cTn id="14" dur="1000" fill="hold">
                                          <p:stCondLst>
                                            <p:cond delay="0"/>
                                          </p:stCondLst>
                                        </p:cTn>
                                        <p:tgtEl>
                                          <p:spTgt spid="16"/>
                                        </p:tgtEl>
                                        <p:attrNameLst>
                                          <p:attrName>style.visibility</p:attrName>
                                        </p:attrNameLst>
                                      </p:cBhvr>
                                      <p:to>
                                        <p:strVal val="visible"/>
                                      </p:to>
                                    </p:set>
                                    <p:animEffect transition="in" filter="strips(downRight)">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000" fill="hold">
                                          <p:stCondLst>
                                            <p:cond delay="0"/>
                                          </p:stCondLst>
                                        </p:cTn>
                                        <p:tgtEl>
                                          <p:spTgt spid="13"/>
                                        </p:tgtEl>
                                        <p:attrNameLst>
                                          <p:attrName>style.visibility</p:attrName>
                                        </p:attrNameLst>
                                      </p:cBhvr>
                                      <p:to>
                                        <p:strVal val="visible"/>
                                      </p:to>
                                    </p:set>
                                    <p:animEffect transition="in" filter="strips(downRight)">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000" fill="hold">
                                          <p:stCondLst>
                                            <p:cond delay="0"/>
                                          </p:stCondLst>
                                        </p:cTn>
                                        <p:tgtEl>
                                          <p:spTgt spid="4"/>
                                        </p:tgtEl>
                                        <p:attrNameLst>
                                          <p:attrName>style.visibility</p:attrName>
                                        </p:attrNameLst>
                                      </p:cBhvr>
                                      <p:to>
                                        <p:strVal val="visible"/>
                                      </p:to>
                                    </p:set>
                                    <p:animEffect transition="in" filter="strips(downRight)">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000" fill="hold">
                                          <p:stCondLst>
                                            <p:cond delay="0"/>
                                          </p:stCondLst>
                                        </p:cTn>
                                        <p:tgtEl>
                                          <p:spTgt spid="2"/>
                                        </p:tgtEl>
                                        <p:attrNameLst>
                                          <p:attrName>style.visibility</p:attrName>
                                        </p:attrNameLst>
                                      </p:cBhvr>
                                      <p:to>
                                        <p:strVal val="visible"/>
                                      </p:to>
                                    </p:set>
                                    <p:animEffect transition="in" filter="strips(downRight)">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000" fill="hold">
                                          <p:stCondLst>
                                            <p:cond delay="0"/>
                                          </p:stCondLst>
                                        </p:cTn>
                                        <p:tgtEl>
                                          <p:spTgt spid="14"/>
                                        </p:tgtEl>
                                        <p:attrNameLst>
                                          <p:attrName>style.visibility</p:attrName>
                                        </p:attrNameLst>
                                      </p:cBhvr>
                                      <p:to>
                                        <p:strVal val="visible"/>
                                      </p:to>
                                    </p:set>
                                    <p:animEffect transition="in" filter="strips(downRight)">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000" fill="hold">
                                          <p:stCondLst>
                                            <p:cond delay="0"/>
                                          </p:stCondLst>
                                        </p:cTn>
                                        <p:tgtEl>
                                          <p:spTgt spid="21"/>
                                        </p:tgtEl>
                                        <p:attrNameLst>
                                          <p:attrName>style.visibility</p:attrName>
                                        </p:attrNameLst>
                                      </p:cBhvr>
                                      <p:to>
                                        <p:strVal val="visible"/>
                                      </p:to>
                                    </p:set>
                                    <p:animEffect transition="in" filter="strips(downRight)">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000" fill="hold">
                                          <p:stCondLst>
                                            <p:cond delay="0"/>
                                          </p:stCondLst>
                                        </p:cTn>
                                        <p:tgtEl>
                                          <p:spTgt spid="22"/>
                                        </p:tgtEl>
                                        <p:attrNameLst>
                                          <p:attrName>style.visibility</p:attrName>
                                        </p:attrNameLst>
                                      </p:cBhvr>
                                      <p:to>
                                        <p:strVal val="visible"/>
                                      </p:to>
                                    </p:set>
                                    <p:animEffect transition="in" filter="strips(downRight)">
                                      <p:cBhvr>
                                        <p:cTn id="45" dur="1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3"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strips(upRight)">
                                      <p:cBhvr>
                                        <p:cTn id="50" dur="500"/>
                                        <p:tgtEl>
                                          <p:spTgt spid="15"/>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18" presetClass="entr" presetSubtype="6"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strips(downRight)">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7" grpId="2" bldLvl="0" animBg="1"/>
      <p:bldP spid="16" grpId="0" bldLvl="0" animBg="1"/>
      <p:bldP spid="20" grpId="0" bldLvl="0" animBg="1"/>
      <p:bldP spid="9" grpId="0" bldLvl="0" animBg="1"/>
      <p:bldP spid="13" grpId="0" bldLvl="0" animBg="1"/>
      <p:bldP spid="18" grpId="0" bldLvl="0" animBg="1"/>
      <p:bldP spid="4" grpId="0" bldLvl="0" animBg="1"/>
      <p:bldP spid="2" grpId="0" bldLvl="0" animBg="1"/>
      <p:bldP spid="14" grpId="0" bldLvl="0" animBg="1"/>
      <p:bldP spid="21" grpId="0" bldLvl="0" animBg="1"/>
      <p:bldP spid="2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624840"/>
            <a:ext cx="12192000" cy="1476375"/>
          </a:xfrm>
          <a:prstGeom prst="rect">
            <a:avLst/>
          </a:prstGeom>
          <a:solidFill>
            <a:schemeClr val="bg1"/>
          </a:solidFill>
          <a:ln w="12700" cmpd="sng">
            <a:solidFill>
              <a:schemeClr val="accent1">
                <a:shade val="50000"/>
              </a:schemeClr>
            </a:solidFill>
            <a:prstDash val="solid"/>
          </a:ln>
        </p:spPr>
        <p:txBody>
          <a:bodyPr wrap="square" rtlCol="0">
            <a:spAutoFit/>
          </a:bodyPr>
          <a:p>
            <a:r>
              <a:rPr lang="en-US" altLang="zh-CN">
                <a:latin typeface="Arial" panose="02080604020202020204" pitchFamily="34" charset="0"/>
                <a:cs typeface="Arial" panose="02080604020202020204" pitchFamily="34" charset="0"/>
              </a:rPr>
              <a:t>(6) To address the limitations of single-band metrics in blazar classification (e.g., small sample sizes and incomplete data), we propose a multi-messenger joint-analysis pipeline for classification and identification. Building on our “Box-Cox + TND” model, the method quantifies the statistical consistency between a candidate and its parent population, yielding robust decisions. Modeling results indicate that the approach is broadly applicable and accurately fits the flux distributions of BZBs and BZQs.</a:t>
            </a:r>
            <a:endParaRPr lang="en-US" altLang="zh-CN">
              <a:latin typeface="Arial" panose="02080604020202020204" pitchFamily="34" charset="0"/>
              <a:cs typeface="Arial" panose="02080604020202020204" pitchFamily="34" charset="0"/>
            </a:endParaRPr>
          </a:p>
        </p:txBody>
      </p:sp>
      <p:grpSp>
        <p:nvGrpSpPr>
          <p:cNvPr id="3" name="组合 2"/>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12911"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(6)</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sp>
        <p:nvSpPr>
          <p:cNvPr id="6" name="矩形 5"/>
          <p:cNvSpPr/>
          <p:nvPr/>
        </p:nvSpPr>
        <p:spPr>
          <a:xfrm>
            <a:off x="327025" y="2703830"/>
            <a:ext cx="3517265" cy="553085"/>
          </a:xfrm>
          <a:prstGeom prst="rect">
            <a:avLst/>
          </a:prstGeom>
          <a:solidFill>
            <a:schemeClr val="bg1"/>
          </a:solidFill>
          <a:ln w="12700" cmpd="sng">
            <a:solidFill>
              <a:srgbClr val="004CEF"/>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FF0000"/>
                </a:solidFill>
                <a:latin typeface="Arial" panose="02080604020202020204" pitchFamily="34" charset="0"/>
                <a:cs typeface="Arial" panose="02080604020202020204" pitchFamily="34" charset="0"/>
                <a:sym typeface="+mn-ea"/>
              </a:rPr>
              <a:t>The “Box-Cox + TND” model</a:t>
            </a:r>
            <a:endParaRPr lang="en-US" altLang="zh-CN" b="1">
              <a:solidFill>
                <a:srgbClr val="FF0000"/>
              </a:solidFill>
              <a:latin typeface="Arial" panose="02080604020202020204" pitchFamily="34" charset="0"/>
              <a:cs typeface="Arial" panose="02080604020202020204" pitchFamily="34" charset="0"/>
              <a:sym typeface="+mn-ea"/>
            </a:endParaRPr>
          </a:p>
        </p:txBody>
      </p:sp>
      <p:sp>
        <p:nvSpPr>
          <p:cNvPr id="7" name="矩形 6"/>
          <p:cNvSpPr/>
          <p:nvPr/>
        </p:nvSpPr>
        <p:spPr>
          <a:xfrm>
            <a:off x="4745990" y="2701290"/>
            <a:ext cx="4481195" cy="548640"/>
          </a:xfrm>
          <a:prstGeom prst="rect">
            <a:avLst/>
          </a:prstGeom>
          <a:solidFill>
            <a:schemeClr val="bg1"/>
          </a:solidFill>
          <a:ln w="12700" cmpd="sng">
            <a:solidFill>
              <a:srgbClr val="004CEF"/>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FF0000"/>
                </a:solidFill>
                <a:latin typeface="Arial" panose="02080604020202020204" pitchFamily="34" charset="0"/>
                <a:cs typeface="Arial" panose="02080604020202020204" pitchFamily="34" charset="0"/>
                <a:sym typeface="+mn-ea"/>
              </a:rPr>
              <a:t>Multi-messenger joint-analysis pipeline</a:t>
            </a:r>
            <a:endParaRPr lang="en-US" altLang="zh-CN" b="1">
              <a:solidFill>
                <a:srgbClr val="FF0000"/>
              </a:solidFill>
              <a:latin typeface="Arial" panose="02080604020202020204" pitchFamily="34" charset="0"/>
              <a:cs typeface="Arial" panose="02080604020202020204" pitchFamily="34" charset="0"/>
              <a:sym typeface="+mn-ea"/>
            </a:endParaRPr>
          </a:p>
        </p:txBody>
      </p:sp>
      <p:sp>
        <p:nvSpPr>
          <p:cNvPr id="10" name="矩形 9"/>
          <p:cNvSpPr/>
          <p:nvPr/>
        </p:nvSpPr>
        <p:spPr>
          <a:xfrm>
            <a:off x="2691765" y="4154170"/>
            <a:ext cx="8329295" cy="594360"/>
          </a:xfrm>
          <a:prstGeom prst="rect">
            <a:avLst/>
          </a:prstGeom>
          <a:solidFill>
            <a:schemeClr val="bg1"/>
          </a:solidFill>
          <a:ln w="15875">
            <a:solidFill>
              <a:srgbClr val="004CE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solidFill>
                  <a:schemeClr val="tx1"/>
                </a:solidFill>
                <a:latin typeface="Arial" panose="02080604020202020204" pitchFamily="34" charset="0"/>
                <a:cs typeface="Arial" panose="02080604020202020204" pitchFamily="34" charset="0"/>
              </a:rPr>
              <a:t>Verify t</a:t>
            </a:r>
            <a:r>
              <a:rPr lang="en-US" altLang="zh-CN">
                <a:solidFill>
                  <a:schemeClr val="tx1"/>
                </a:solidFill>
                <a:latin typeface="Arial" panose="02080604020202020204" pitchFamily="34" charset="0"/>
                <a:cs typeface="Arial" panose="02080604020202020204" pitchFamily="34" charset="0"/>
              </a:rPr>
              <a:t>he statistical consistency between a candidate and its parent population</a:t>
            </a:r>
            <a:endParaRPr lang="en-US" altLang="zh-CN">
              <a:solidFill>
                <a:schemeClr val="tx1"/>
              </a:solidFill>
              <a:latin typeface="Arial" panose="02080604020202020204" pitchFamily="34" charset="0"/>
              <a:cs typeface="Arial" panose="02080604020202020204" pitchFamily="34" charset="0"/>
            </a:endParaRPr>
          </a:p>
        </p:txBody>
      </p:sp>
      <p:sp>
        <p:nvSpPr>
          <p:cNvPr id="13" name="矩形 12"/>
          <p:cNvSpPr/>
          <p:nvPr/>
        </p:nvSpPr>
        <p:spPr>
          <a:xfrm>
            <a:off x="3844290" y="5326380"/>
            <a:ext cx="6285865" cy="594360"/>
          </a:xfrm>
          <a:prstGeom prst="rect">
            <a:avLst/>
          </a:prstGeom>
          <a:solidFill>
            <a:schemeClr val="bg1"/>
          </a:solidFill>
          <a:ln w="15875">
            <a:solidFill>
              <a:srgbClr val="004CE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latin typeface="Arial" panose="02080604020202020204" pitchFamily="34" charset="0"/>
                <a:cs typeface="Arial" panose="02080604020202020204" pitchFamily="34" charset="0"/>
              </a:rPr>
              <a:t>Fits the multi-band </a:t>
            </a:r>
            <a:r>
              <a:rPr lang="en-US" altLang="zh-CN">
                <a:solidFill>
                  <a:schemeClr val="tx1"/>
                </a:solidFill>
                <a:latin typeface="Arial" panose="02080604020202020204" pitchFamily="34" charset="0"/>
                <a:cs typeface="Arial" panose="02080604020202020204" pitchFamily="34" charset="0"/>
              </a:rPr>
              <a:t>flux distributions of BZBs and BZQs</a:t>
            </a:r>
            <a:endParaRPr lang="en-US" altLang="zh-CN">
              <a:solidFill>
                <a:schemeClr val="tx1"/>
              </a:solidFill>
              <a:latin typeface="Arial" panose="02080604020202020204" pitchFamily="34" charset="0"/>
              <a:cs typeface="Arial" panose="02080604020202020204" pitchFamily="34" charset="0"/>
            </a:endParaRPr>
          </a:p>
        </p:txBody>
      </p:sp>
      <p:sp>
        <p:nvSpPr>
          <p:cNvPr id="15" name="下箭头 14"/>
          <p:cNvSpPr/>
          <p:nvPr/>
        </p:nvSpPr>
        <p:spPr>
          <a:xfrm>
            <a:off x="6890385" y="4748530"/>
            <a:ext cx="192405" cy="577215"/>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下箭头 8"/>
          <p:cNvSpPr/>
          <p:nvPr/>
        </p:nvSpPr>
        <p:spPr>
          <a:xfrm>
            <a:off x="6890385" y="3249930"/>
            <a:ext cx="191770" cy="903605"/>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下箭头 4"/>
          <p:cNvSpPr/>
          <p:nvPr/>
        </p:nvSpPr>
        <p:spPr>
          <a:xfrm rot="16200000">
            <a:off x="4205605" y="2517775"/>
            <a:ext cx="178435" cy="901065"/>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2"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2"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3" presetClass="entr" presetSubtype="1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2"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0" grpId="0" bldLvl="0" animBg="1"/>
      <p:bldP spid="13" grpId="0" bldLvl="0" animBg="1"/>
      <p:bldP spid="15" grpId="1" animBg="1"/>
      <p:bldP spid="15" grpId="2" bldLvl="0" animBg="1"/>
      <p:bldP spid="4" grpId="0" bldLvl="0" animBg="1"/>
      <p:bldP spid="9" grpId="1" animBg="1"/>
      <p:bldP spid="9" grpId="2" bldLvl="0" animBg="1"/>
      <p:bldP spid="5" grpId="1" animBg="1"/>
      <p:bldP spid="5" grpId="2"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 name="下箭头 115"/>
          <p:cNvSpPr/>
          <p:nvPr/>
        </p:nvSpPr>
        <p:spPr>
          <a:xfrm>
            <a:off x="6043295" y="4314825"/>
            <a:ext cx="104775" cy="924560"/>
          </a:xfrm>
          <a:prstGeom prst="downArrow">
            <a:avLst>
              <a:gd name="adj1" fmla="val 50000"/>
              <a:gd name="adj2" fmla="val 93333"/>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 name="组合 2"/>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 name="稻壳设计师康帅5"/>
            <p:cNvSpPr txBox="1"/>
            <p:nvPr/>
          </p:nvSpPr>
          <p:spPr>
            <a:xfrm>
              <a:off x="0" y="0"/>
              <a:ext cx="13025"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(7)</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sp>
        <p:nvSpPr>
          <p:cNvPr id="5" name="文本框 4"/>
          <p:cNvSpPr txBox="1"/>
          <p:nvPr/>
        </p:nvSpPr>
        <p:spPr>
          <a:xfrm>
            <a:off x="635" y="624205"/>
            <a:ext cx="12191365" cy="583565"/>
          </a:xfrm>
          <a:prstGeom prst="rect">
            <a:avLst/>
          </a:prstGeom>
          <a:solidFill>
            <a:schemeClr val="bg1"/>
          </a:solidFill>
          <a:ln w="12700" cmpd="sng">
            <a:solidFill>
              <a:schemeClr val="accent1">
                <a:shade val="50000"/>
              </a:schemeClr>
            </a:solidFill>
            <a:prstDash val="solid"/>
          </a:ln>
        </p:spPr>
        <p:txBody>
          <a:bodyPr wrap="square">
            <a:spAutoFit/>
          </a:bodyPr>
          <a:p>
            <a:r>
              <a:rPr lang="en-US" altLang="zh-CN" sz="1600">
                <a:solidFill>
                  <a:srgbClr val="000000"/>
                </a:solidFill>
                <a:latin typeface="Arial" panose="02080604020202020204" pitchFamily="34" charset="0"/>
                <a:ea typeface="TeXGyreTermes-Regular"/>
                <a:cs typeface="Arial" panose="02080604020202020204" pitchFamily="34" charset="0"/>
              </a:rPr>
              <a:t>(7) We apply a Box-Cox </a:t>
            </a:r>
            <a:r>
              <a:rPr lang="en-US" altLang="zh-CN" sz="1600">
                <a:solidFill>
                  <a:srgbClr val="000000"/>
                </a:solidFill>
                <a:latin typeface="Arial" panose="02080604020202020204" pitchFamily="34" charset="0"/>
                <a:ea typeface="txsys"/>
                <a:cs typeface="Arial" panose="02080604020202020204" pitchFamily="34" charset="0"/>
              </a:rPr>
              <a:t>+ </a:t>
            </a:r>
            <a:r>
              <a:rPr lang="en-US" altLang="zh-CN" sz="1600">
                <a:solidFill>
                  <a:srgbClr val="000000"/>
                </a:solidFill>
                <a:latin typeface="Arial" panose="02080604020202020204" pitchFamily="34" charset="0"/>
                <a:ea typeface="TeXGyreTermes-Regular"/>
                <a:cs typeface="Arial" panose="02080604020202020204" pitchFamily="34" charset="0"/>
              </a:rPr>
              <a:t>TND model to test whether the multi-band fluxes of 17 new blazar candidates are consistent with the </a:t>
            </a:r>
            <a:r>
              <a:rPr lang="en-US" altLang="zh-CN" sz="1600">
                <a:solidFill>
                  <a:srgbClr val="000000"/>
                </a:solidFill>
                <a:latin typeface="Arial" panose="02080604020202020204" pitchFamily="34" charset="0"/>
                <a:ea typeface="t1xtt"/>
                <a:cs typeface="Arial" panose="02080604020202020204" pitchFamily="34" charset="0"/>
              </a:rPr>
              <a:t>5BZCAT </a:t>
            </a:r>
            <a:r>
              <a:rPr lang="en-US" altLang="zh-CN" sz="1600">
                <a:solidFill>
                  <a:srgbClr val="000000"/>
                </a:solidFill>
                <a:latin typeface="Arial" panose="02080604020202020204" pitchFamily="34" charset="0"/>
                <a:ea typeface="TeXGyreTermes-Regular"/>
                <a:cs typeface="Arial" panose="02080604020202020204" pitchFamily="34" charset="0"/>
              </a:rPr>
              <a:t>population; most candidates fall within 1–2</a:t>
            </a:r>
            <a:r>
              <a:rPr lang="en-US" altLang="zh-CN" sz="1600">
                <a:latin typeface="Arial" panose="02080604020202020204" pitchFamily="34" charset="0"/>
                <a:cs typeface="Arial" panose="02080604020202020204" pitchFamily="34" charset="0"/>
                <a:sym typeface="+mn-ea"/>
              </a:rPr>
              <a:t>σ CI</a:t>
            </a:r>
            <a:r>
              <a:rPr lang="en-US" altLang="zh-CN" sz="1600">
                <a:solidFill>
                  <a:srgbClr val="000000"/>
                </a:solidFill>
                <a:latin typeface="Arial" panose="02080604020202020204" pitchFamily="34" charset="0"/>
                <a:ea typeface="TeXGyreTermes-Regular"/>
                <a:cs typeface="Arial" panose="02080604020202020204" pitchFamily="34" charset="0"/>
              </a:rPr>
              <a:t>, supporting correct classifications and the common-source origin. </a:t>
            </a:r>
            <a:endParaRPr lang="en-US" altLang="zh-CN" sz="1600">
              <a:solidFill>
                <a:srgbClr val="000000"/>
              </a:solidFill>
              <a:latin typeface="Arial" panose="02080604020202020204" pitchFamily="34" charset="0"/>
              <a:ea typeface="TeXGyreTermes-Regular"/>
              <a:cs typeface="Arial" panose="02080604020202020204" pitchFamily="34" charset="0"/>
            </a:endParaRPr>
          </a:p>
        </p:txBody>
      </p:sp>
      <p:sp>
        <p:nvSpPr>
          <p:cNvPr id="7" name="矩形 6"/>
          <p:cNvSpPr/>
          <p:nvPr/>
        </p:nvSpPr>
        <p:spPr>
          <a:xfrm>
            <a:off x="1814195" y="2282190"/>
            <a:ext cx="3022600" cy="548640"/>
          </a:xfrm>
          <a:prstGeom prst="rect">
            <a:avLst/>
          </a:prstGeom>
          <a:solidFill>
            <a:schemeClr val="bg1"/>
          </a:solidFill>
          <a:ln w="12700" cmpd="sng">
            <a:solidFill>
              <a:srgbClr val="004CEF"/>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solidFill>
                <a:latin typeface="Arial" panose="02080604020202020204" pitchFamily="34" charset="0"/>
                <a:cs typeface="Arial" panose="02080604020202020204" pitchFamily="34" charset="0"/>
                <a:sym typeface="+mn-ea"/>
              </a:rPr>
              <a:t> </a:t>
            </a:r>
            <a:r>
              <a:rPr lang="en-US" altLang="zh-CN" b="1">
                <a:solidFill>
                  <a:schemeClr val="tx1"/>
                </a:solidFill>
                <a:latin typeface="Arial" panose="02080604020202020204" pitchFamily="34" charset="0"/>
                <a:cs typeface="Arial" panose="02080604020202020204" pitchFamily="34" charset="0"/>
                <a:sym typeface="+mn-ea"/>
              </a:rPr>
              <a:t>The multi-band fluxes of </a:t>
            </a:r>
            <a:r>
              <a:rPr lang="en-US" altLang="zh-CN" b="1">
                <a:solidFill>
                  <a:schemeClr val="tx1"/>
                </a:solidFill>
                <a:latin typeface="Arial" panose="02080604020202020204" pitchFamily="34" charset="0"/>
                <a:cs typeface="Arial" panose="02080604020202020204" pitchFamily="34" charset="0"/>
                <a:sym typeface="+mn-ea"/>
              </a:rPr>
              <a:t>17 new blazar candidates</a:t>
            </a:r>
            <a:endParaRPr lang="en-US" altLang="zh-CN" b="1">
              <a:solidFill>
                <a:srgbClr val="FF0000"/>
              </a:solidFill>
              <a:latin typeface="Arial" panose="02080604020202020204" pitchFamily="34" charset="0"/>
              <a:cs typeface="Arial" panose="02080604020202020204" pitchFamily="34" charset="0"/>
              <a:sym typeface="+mn-ea"/>
            </a:endParaRPr>
          </a:p>
        </p:txBody>
      </p:sp>
      <p:sp>
        <p:nvSpPr>
          <p:cNvPr id="9" name="矩形 8"/>
          <p:cNvSpPr/>
          <p:nvPr/>
        </p:nvSpPr>
        <p:spPr>
          <a:xfrm>
            <a:off x="7371715" y="2275205"/>
            <a:ext cx="3022600" cy="548640"/>
          </a:xfrm>
          <a:prstGeom prst="rect">
            <a:avLst/>
          </a:prstGeom>
          <a:solidFill>
            <a:schemeClr val="bg1"/>
          </a:solidFill>
          <a:ln w="12700" cmpd="sng">
            <a:solidFill>
              <a:srgbClr val="004CEF"/>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solidFill>
                <a:latin typeface="Arial" panose="02080604020202020204" pitchFamily="34" charset="0"/>
                <a:cs typeface="Arial" panose="02080604020202020204" pitchFamily="34" charset="0"/>
                <a:sym typeface="+mn-ea"/>
              </a:rPr>
              <a:t>The multi-band fluxes of </a:t>
            </a:r>
            <a:r>
              <a:rPr lang="en-US" altLang="zh-CN" b="1">
                <a:solidFill>
                  <a:schemeClr val="tx1"/>
                </a:solidFill>
                <a:latin typeface="Arial" panose="02080604020202020204" pitchFamily="34" charset="0"/>
                <a:cs typeface="Arial" panose="02080604020202020204" pitchFamily="34" charset="0"/>
                <a:sym typeface="+mn-ea"/>
              </a:rPr>
              <a:t>5BZCAT population</a:t>
            </a:r>
            <a:endParaRPr lang="en-US" altLang="zh-CN" b="1">
              <a:solidFill>
                <a:srgbClr val="FF0000"/>
              </a:solidFill>
              <a:latin typeface="Arial" panose="02080604020202020204" pitchFamily="34" charset="0"/>
              <a:cs typeface="Arial" panose="02080604020202020204" pitchFamily="34" charset="0"/>
              <a:sym typeface="+mn-ea"/>
            </a:endParaRPr>
          </a:p>
        </p:txBody>
      </p:sp>
      <p:sp>
        <p:nvSpPr>
          <p:cNvPr id="13" name="矩形 12"/>
          <p:cNvSpPr/>
          <p:nvPr/>
        </p:nvSpPr>
        <p:spPr>
          <a:xfrm>
            <a:off x="4165600" y="5239385"/>
            <a:ext cx="3860800" cy="594360"/>
          </a:xfrm>
          <a:prstGeom prst="rect">
            <a:avLst/>
          </a:prstGeom>
          <a:solidFill>
            <a:schemeClr val="bg1"/>
          </a:solidFill>
          <a:ln w="15875">
            <a:solidFill>
              <a:srgbClr val="004CE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000000"/>
                </a:solidFill>
                <a:latin typeface="Arial" panose="02080604020202020204" pitchFamily="34" charset="0"/>
                <a:ea typeface="TeXGyreTermes-Regular"/>
                <a:cs typeface="Arial" panose="02080604020202020204" pitchFamily="34" charset="0"/>
                <a:sym typeface="+mn-ea"/>
              </a:rPr>
              <a:t>Most candidates fall within 1–2</a:t>
            </a:r>
            <a:r>
              <a:rPr lang="en-US" altLang="zh-CN">
                <a:solidFill>
                  <a:schemeClr val="tx1"/>
                </a:solidFill>
                <a:latin typeface="Arial" panose="02080604020202020204" pitchFamily="34" charset="0"/>
                <a:cs typeface="Arial" panose="02080604020202020204" pitchFamily="34" charset="0"/>
                <a:sym typeface="+mn-ea"/>
              </a:rPr>
              <a:t>σ CI</a:t>
            </a:r>
            <a:endParaRPr lang="en-US" altLang="zh-CN">
              <a:solidFill>
                <a:schemeClr val="tx1"/>
              </a:solidFill>
              <a:latin typeface="Arial" panose="02080604020202020204" pitchFamily="34" charset="0"/>
              <a:cs typeface="Arial" panose="02080604020202020204" pitchFamily="34" charset="0"/>
              <a:sym typeface="+mn-ea"/>
            </a:endParaRPr>
          </a:p>
        </p:txBody>
      </p:sp>
      <p:sp>
        <p:nvSpPr>
          <p:cNvPr id="8" name="矩形 7"/>
          <p:cNvSpPr/>
          <p:nvPr/>
        </p:nvSpPr>
        <p:spPr>
          <a:xfrm>
            <a:off x="4165600" y="3760470"/>
            <a:ext cx="4003675" cy="548640"/>
          </a:xfrm>
          <a:prstGeom prst="rect">
            <a:avLst/>
          </a:prstGeom>
          <a:solidFill>
            <a:schemeClr val="bg1"/>
          </a:solidFill>
          <a:ln w="3175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solidFill>
                <a:latin typeface="Arial" panose="02080604020202020204" pitchFamily="34" charset="0"/>
                <a:cs typeface="Arial" panose="02080604020202020204" pitchFamily="34" charset="0"/>
                <a:sym typeface="+mn-ea"/>
              </a:rPr>
              <a:t>The “Box-Cox + TND” model</a:t>
            </a:r>
            <a:endParaRPr lang="en-US" altLang="zh-CN" b="1">
              <a:solidFill>
                <a:schemeClr val="tx1"/>
              </a:solidFill>
              <a:latin typeface="Arial" panose="02080604020202020204" pitchFamily="34" charset="0"/>
              <a:cs typeface="Arial" panose="02080604020202020204" pitchFamily="34" charset="0"/>
              <a:sym typeface="+mn-ea"/>
            </a:endParaRPr>
          </a:p>
        </p:txBody>
      </p:sp>
      <p:sp>
        <p:nvSpPr>
          <p:cNvPr id="109" name="直角上箭头 108"/>
          <p:cNvSpPr/>
          <p:nvPr/>
        </p:nvSpPr>
        <p:spPr>
          <a:xfrm rot="5400000">
            <a:off x="3006090" y="2997200"/>
            <a:ext cx="1307465" cy="974090"/>
          </a:xfrm>
          <a:prstGeom prst="bentUpArrow">
            <a:avLst>
              <a:gd name="adj1" fmla="val 4269"/>
              <a:gd name="adj2" fmla="val 7513"/>
              <a:gd name="adj3" fmla="val 13396"/>
            </a:avLst>
          </a:prstGeom>
          <a:ln w="3175">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直角上箭头 9"/>
          <p:cNvSpPr/>
          <p:nvPr/>
        </p:nvSpPr>
        <p:spPr>
          <a:xfrm rot="5400000" flipV="1">
            <a:off x="8035290" y="2975610"/>
            <a:ext cx="1314450" cy="1010285"/>
          </a:xfrm>
          <a:prstGeom prst="bentUpArrow">
            <a:avLst>
              <a:gd name="adj1" fmla="val 4269"/>
              <a:gd name="adj2" fmla="val 7513"/>
              <a:gd name="adj3" fmla="val 13396"/>
            </a:avLst>
          </a:prstGeom>
          <a:ln w="3175">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8" presetClass="entr" presetSubtype="6" fill="hold" grpId="0" nodeType="after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strips(downRight)">
                                      <p:cBhvr>
                                        <p:cTn id="23" dur="500"/>
                                        <p:tgtEl>
                                          <p:spTgt spid="10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8" presetClass="entr" presetSubtype="12"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2" nodeType="click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strips(downRight)">
                                      <p:cBhvr>
                                        <p:cTn id="38" dur="500"/>
                                        <p:tgtEl>
                                          <p:spTgt spid="116"/>
                                        </p:tgtEl>
                                      </p:cBhvr>
                                    </p:animEffect>
                                  </p:childTnLst>
                                </p:cTn>
                              </p:par>
                            </p:childTnLst>
                          </p:cTn>
                        </p:par>
                        <p:par>
                          <p:cTn id="39" fill="hold">
                            <p:stCondLst>
                              <p:cond delay="500"/>
                            </p:stCondLst>
                            <p:childTnLst>
                              <p:par>
                                <p:cTn id="40" presetID="6" presetClass="entr" presetSubtype="32" fill="hold" grpId="0" nodeType="afterEffect">
                                  <p:stCondLst>
                                    <p:cond delay="0"/>
                                  </p:stCondLst>
                                  <p:childTnLst>
                                    <p:set>
                                      <p:cBhvr>
                                        <p:cTn id="41" dur="500" fill="hold">
                                          <p:stCondLst>
                                            <p:cond delay="0"/>
                                          </p:stCondLst>
                                        </p:cTn>
                                        <p:tgtEl>
                                          <p:spTgt spid="13"/>
                                        </p:tgtEl>
                                        <p:attrNameLst>
                                          <p:attrName>style.visibility</p:attrName>
                                        </p:attrNameLst>
                                      </p:cBhvr>
                                      <p:to>
                                        <p:strVal val="visible"/>
                                      </p:to>
                                    </p:set>
                                    <p:animEffect transition="in" filter="circle(ou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P spid="9" grpId="0" bldLvl="0" animBg="1"/>
      <p:bldP spid="13" grpId="0" bldLvl="0" animBg="1"/>
      <p:bldP spid="5" grpId="0" bldLvl="0" animBg="1"/>
      <p:bldP spid="109" grpId="0" bldLvl="0" animBg="1"/>
      <p:bldP spid="10" grpId="0" bldLvl="0" animBg="1"/>
      <p:bldP spid="116" grpId="1" animBg="1"/>
      <p:bldP spid="116"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0"/>
            <a:ext cx="4096322" cy="6858000"/>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3" name="文本框 12"/>
          <p:cNvSpPr txBox="1"/>
          <p:nvPr/>
        </p:nvSpPr>
        <p:spPr>
          <a:xfrm>
            <a:off x="0" y="2967990"/>
            <a:ext cx="4095750" cy="922020"/>
          </a:xfrm>
          <a:prstGeom prst="rect">
            <a:avLst/>
          </a:prstGeom>
          <a:noFill/>
        </p:spPr>
        <p:txBody>
          <a:bodyPr wrap="square" rtlCol="0">
            <a:spAutoFit/>
          </a:bodyPr>
          <a:p>
            <a:pPr algn="ctr"/>
            <a:r>
              <a:rPr lang="en-US" altLang="zh-CN" sz="5400" b="1">
                <a:solidFill>
                  <a:schemeClr val="bg1"/>
                </a:solidFill>
                <a:effectLst>
                  <a:outerShdw blurRad="38100" dist="38100" dir="2700000" algn="tl">
                    <a:srgbClr val="000000">
                      <a:alpha val="43137"/>
                    </a:srgbClr>
                  </a:outerShdw>
                </a:effectLst>
                <a:latin typeface="Arial" panose="02080604020202020204" pitchFamily="34" charset="0"/>
                <a:cs typeface="Arial" panose="02080604020202020204" pitchFamily="34" charset="0"/>
              </a:rPr>
              <a:t>CONTENTS</a:t>
            </a:r>
            <a:endParaRPr lang="en-US" altLang="zh-CN" sz="5400" b="1">
              <a:solidFill>
                <a:schemeClr val="bg1"/>
              </a:solidFill>
              <a:effectLst>
                <a:outerShdw blurRad="38100" dist="38100" dir="2700000" algn="tl">
                  <a:srgbClr val="000000">
                    <a:alpha val="43137"/>
                  </a:srgbClr>
                </a:outerShdw>
              </a:effectLst>
              <a:latin typeface="Arial" panose="02080604020202020204" pitchFamily="34" charset="0"/>
              <a:cs typeface="Arial" panose="02080604020202020204" pitchFamily="34" charset="0"/>
            </a:endParaRPr>
          </a:p>
        </p:txBody>
      </p:sp>
      <p:sp>
        <p:nvSpPr>
          <p:cNvPr id="5" name="稻壳设计师康帅6"/>
          <p:cNvSpPr txBox="1"/>
          <p:nvPr>
            <p:custDataLst>
              <p:tags r:id="rId1"/>
            </p:custDataLst>
          </p:nvPr>
        </p:nvSpPr>
        <p:spPr>
          <a:xfrm>
            <a:off x="5408295" y="953135"/>
            <a:ext cx="6783705"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rPr>
              <a:t>Research Background</a:t>
            </a:r>
            <a:endPar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endParaRPr>
          </a:p>
        </p:txBody>
      </p:sp>
      <p:grpSp>
        <p:nvGrpSpPr>
          <p:cNvPr id="46" name="组合 45"/>
          <p:cNvGrpSpPr/>
          <p:nvPr>
            <p:custDataLst>
              <p:tags r:id="rId2"/>
            </p:custDataLst>
          </p:nvPr>
        </p:nvGrpSpPr>
        <p:grpSpPr>
          <a:xfrm>
            <a:off x="4468495" y="848995"/>
            <a:ext cx="764540" cy="727710"/>
            <a:chOff x="7037" y="1337"/>
            <a:chExt cx="1204" cy="1146"/>
          </a:xfrm>
        </p:grpSpPr>
        <p:sp>
          <p:nvSpPr>
            <p:cNvPr id="6" name="稻壳设计师康帅7"/>
            <p:cNvSpPr/>
            <p:nvPr>
              <p:custDataLst>
                <p:tags r:id="rId3"/>
              </p:custDataLst>
            </p:nvPr>
          </p:nvSpPr>
          <p:spPr>
            <a:xfrm>
              <a:off x="7037" y="1337"/>
              <a:ext cx="1204" cy="1146"/>
            </a:xfrm>
            <a:prstGeom prst="rect">
              <a:avLst/>
            </a:prstGeom>
            <a:noFill/>
            <a:ln w="44450" cmpd="dbl">
              <a:solidFill>
                <a:srgbClr val="2F4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 name="稻壳设计师康帅8"/>
            <p:cNvSpPr txBox="1"/>
            <p:nvPr>
              <p:custDataLst>
                <p:tags r:id="rId4"/>
              </p:custDataLst>
            </p:nvPr>
          </p:nvSpPr>
          <p:spPr>
            <a:xfrm>
              <a:off x="7038" y="1501"/>
              <a:ext cx="1203" cy="803"/>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rPr>
                <a:t>01</a:t>
              </a:r>
              <a:endPar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endParaRPr>
            </a:p>
          </p:txBody>
        </p:sp>
      </p:grpSp>
      <p:sp>
        <p:nvSpPr>
          <p:cNvPr id="24" name="稻壳设计师康帅6"/>
          <p:cNvSpPr txBox="1"/>
          <p:nvPr>
            <p:custDataLst>
              <p:tags r:id="rId5"/>
            </p:custDataLst>
          </p:nvPr>
        </p:nvSpPr>
        <p:spPr>
          <a:xfrm>
            <a:off x="5408295" y="4391025"/>
            <a:ext cx="6783705"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rPr>
              <a:t>Research Methods</a:t>
            </a:r>
            <a:endPar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endParaRPr>
          </a:p>
        </p:txBody>
      </p:sp>
      <p:grpSp>
        <p:nvGrpSpPr>
          <p:cNvPr id="43" name="组合 42"/>
          <p:cNvGrpSpPr/>
          <p:nvPr>
            <p:custDataLst>
              <p:tags r:id="rId6"/>
            </p:custDataLst>
          </p:nvPr>
        </p:nvGrpSpPr>
        <p:grpSpPr>
          <a:xfrm>
            <a:off x="4468495" y="4286885"/>
            <a:ext cx="764540" cy="727710"/>
            <a:chOff x="7037" y="6751"/>
            <a:chExt cx="1204" cy="1146"/>
          </a:xfrm>
        </p:grpSpPr>
        <p:sp>
          <p:nvSpPr>
            <p:cNvPr id="25" name="稻壳设计师康帅7"/>
            <p:cNvSpPr/>
            <p:nvPr>
              <p:custDataLst>
                <p:tags r:id="rId7"/>
              </p:custDataLst>
            </p:nvPr>
          </p:nvSpPr>
          <p:spPr>
            <a:xfrm>
              <a:off x="7037" y="6751"/>
              <a:ext cx="1204" cy="1146"/>
            </a:xfrm>
            <a:prstGeom prst="rect">
              <a:avLst/>
            </a:prstGeom>
            <a:noFill/>
            <a:ln w="44450" cmpd="dbl">
              <a:solidFill>
                <a:srgbClr val="2F4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6" name="稻壳设计师康帅8"/>
            <p:cNvSpPr txBox="1"/>
            <p:nvPr>
              <p:custDataLst>
                <p:tags r:id="rId8"/>
              </p:custDataLst>
            </p:nvPr>
          </p:nvSpPr>
          <p:spPr>
            <a:xfrm>
              <a:off x="7038" y="6915"/>
              <a:ext cx="1203" cy="803"/>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rPr>
                <a:t>04</a:t>
              </a:r>
              <a:endPar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endParaRPr>
            </a:p>
          </p:txBody>
        </p:sp>
      </p:grpSp>
      <p:sp>
        <p:nvSpPr>
          <p:cNvPr id="28" name="稻壳设计师康帅6"/>
          <p:cNvSpPr txBox="1"/>
          <p:nvPr>
            <p:custDataLst>
              <p:tags r:id="rId9"/>
            </p:custDataLst>
          </p:nvPr>
        </p:nvSpPr>
        <p:spPr>
          <a:xfrm>
            <a:off x="5408295" y="2061210"/>
            <a:ext cx="6783705"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rPr>
              <a:t>Research Questions </a:t>
            </a:r>
            <a:endPar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endParaRPr>
          </a:p>
        </p:txBody>
      </p:sp>
      <p:grpSp>
        <p:nvGrpSpPr>
          <p:cNvPr id="45" name="组合 44"/>
          <p:cNvGrpSpPr/>
          <p:nvPr>
            <p:custDataLst>
              <p:tags r:id="rId10"/>
            </p:custDataLst>
          </p:nvPr>
        </p:nvGrpSpPr>
        <p:grpSpPr>
          <a:xfrm>
            <a:off x="4468495" y="1957070"/>
            <a:ext cx="764540" cy="727710"/>
            <a:chOff x="7037" y="3082"/>
            <a:chExt cx="1204" cy="1146"/>
          </a:xfrm>
        </p:grpSpPr>
        <p:sp>
          <p:nvSpPr>
            <p:cNvPr id="29" name="稻壳设计师康帅7"/>
            <p:cNvSpPr/>
            <p:nvPr>
              <p:custDataLst>
                <p:tags r:id="rId11"/>
              </p:custDataLst>
            </p:nvPr>
          </p:nvSpPr>
          <p:spPr>
            <a:xfrm>
              <a:off x="7037" y="3082"/>
              <a:ext cx="1204" cy="1146"/>
            </a:xfrm>
            <a:prstGeom prst="rect">
              <a:avLst/>
            </a:prstGeom>
            <a:noFill/>
            <a:ln w="44450" cmpd="dbl">
              <a:solidFill>
                <a:srgbClr val="2F4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0" name="稻壳设计师康帅8"/>
            <p:cNvSpPr txBox="1"/>
            <p:nvPr>
              <p:custDataLst>
                <p:tags r:id="rId12"/>
              </p:custDataLst>
            </p:nvPr>
          </p:nvSpPr>
          <p:spPr>
            <a:xfrm>
              <a:off x="7038" y="3246"/>
              <a:ext cx="1203" cy="803"/>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rPr>
                <a:t>02</a:t>
              </a:r>
              <a:endPar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endParaRPr>
            </a:p>
          </p:txBody>
        </p:sp>
      </p:grpSp>
      <p:sp>
        <p:nvSpPr>
          <p:cNvPr id="32" name="稻壳设计师康帅6"/>
          <p:cNvSpPr txBox="1"/>
          <p:nvPr>
            <p:custDataLst>
              <p:tags r:id="rId13"/>
            </p:custDataLst>
          </p:nvPr>
        </p:nvSpPr>
        <p:spPr>
          <a:xfrm>
            <a:off x="5408295" y="3169285"/>
            <a:ext cx="6783705"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rPr>
              <a:t>Research Significance</a:t>
            </a:r>
            <a:endPar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endParaRPr>
          </a:p>
        </p:txBody>
      </p:sp>
      <p:grpSp>
        <p:nvGrpSpPr>
          <p:cNvPr id="44" name="组合 43"/>
          <p:cNvGrpSpPr/>
          <p:nvPr>
            <p:custDataLst>
              <p:tags r:id="rId14"/>
            </p:custDataLst>
          </p:nvPr>
        </p:nvGrpSpPr>
        <p:grpSpPr>
          <a:xfrm>
            <a:off x="4468495" y="3065145"/>
            <a:ext cx="764540" cy="727710"/>
            <a:chOff x="7037" y="4827"/>
            <a:chExt cx="1204" cy="1146"/>
          </a:xfrm>
        </p:grpSpPr>
        <p:sp>
          <p:nvSpPr>
            <p:cNvPr id="33" name="稻壳设计师康帅7"/>
            <p:cNvSpPr/>
            <p:nvPr>
              <p:custDataLst>
                <p:tags r:id="rId15"/>
              </p:custDataLst>
            </p:nvPr>
          </p:nvSpPr>
          <p:spPr>
            <a:xfrm>
              <a:off x="7037" y="4827"/>
              <a:ext cx="1204" cy="1146"/>
            </a:xfrm>
            <a:prstGeom prst="rect">
              <a:avLst/>
            </a:prstGeom>
            <a:noFill/>
            <a:ln w="44450" cmpd="dbl">
              <a:solidFill>
                <a:srgbClr val="2F4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4" name="稻壳设计师康帅8"/>
            <p:cNvSpPr txBox="1"/>
            <p:nvPr>
              <p:custDataLst>
                <p:tags r:id="rId16"/>
              </p:custDataLst>
            </p:nvPr>
          </p:nvSpPr>
          <p:spPr>
            <a:xfrm>
              <a:off x="7038" y="4991"/>
              <a:ext cx="1203" cy="803"/>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rPr>
                <a:t>03</a:t>
              </a:r>
              <a:endPar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endParaRPr>
            </a:p>
          </p:txBody>
        </p:sp>
      </p:grpSp>
      <p:sp>
        <p:nvSpPr>
          <p:cNvPr id="36" name="稻壳设计师康帅6"/>
          <p:cNvSpPr txBox="1"/>
          <p:nvPr>
            <p:custDataLst>
              <p:tags r:id="rId17"/>
            </p:custDataLst>
          </p:nvPr>
        </p:nvSpPr>
        <p:spPr>
          <a:xfrm>
            <a:off x="5408295" y="5612765"/>
            <a:ext cx="6783705"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rPr>
              <a:t>Research Conclusions</a:t>
            </a:r>
            <a:endParaRPr kumimoji="0" lang="en-US" altLang="zh-CN" sz="2800" b="1" i="0" u="none" strike="noStrike" kern="1200" cap="none" spc="50" normalizeH="0" baseline="0" noProof="0" dirty="0">
              <a:ln>
                <a:noFill/>
              </a:ln>
              <a:solidFill>
                <a:srgbClr val="44546A"/>
              </a:solidFill>
              <a:effectLst/>
              <a:uLnTx/>
              <a:uFillTx/>
              <a:latin typeface="Arial" panose="02080604020202020204" pitchFamily="34" charset="0"/>
              <a:ea typeface="思源宋体 CN Heavy" panose="02020900000000000000" pitchFamily="18" charset="-122"/>
              <a:cs typeface="Arial" panose="02080604020202020204" pitchFamily="34" charset="0"/>
            </a:endParaRPr>
          </a:p>
        </p:txBody>
      </p:sp>
      <p:grpSp>
        <p:nvGrpSpPr>
          <p:cNvPr id="42" name="组合 41"/>
          <p:cNvGrpSpPr/>
          <p:nvPr>
            <p:custDataLst>
              <p:tags r:id="rId18"/>
            </p:custDataLst>
          </p:nvPr>
        </p:nvGrpSpPr>
        <p:grpSpPr>
          <a:xfrm>
            <a:off x="4468495" y="5508625"/>
            <a:ext cx="764540" cy="727710"/>
            <a:chOff x="7037" y="8675"/>
            <a:chExt cx="1204" cy="1146"/>
          </a:xfrm>
        </p:grpSpPr>
        <p:sp>
          <p:nvSpPr>
            <p:cNvPr id="37" name="稻壳设计师康帅7"/>
            <p:cNvSpPr/>
            <p:nvPr>
              <p:custDataLst>
                <p:tags r:id="rId19"/>
              </p:custDataLst>
            </p:nvPr>
          </p:nvSpPr>
          <p:spPr>
            <a:xfrm>
              <a:off x="7037" y="8675"/>
              <a:ext cx="1204" cy="1146"/>
            </a:xfrm>
            <a:prstGeom prst="rect">
              <a:avLst/>
            </a:prstGeom>
            <a:noFill/>
            <a:ln w="44450" cmpd="dbl">
              <a:solidFill>
                <a:srgbClr val="2F4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8" name="稻壳设计师康帅8"/>
            <p:cNvSpPr txBox="1"/>
            <p:nvPr>
              <p:custDataLst>
                <p:tags r:id="rId20"/>
              </p:custDataLst>
            </p:nvPr>
          </p:nvSpPr>
          <p:spPr>
            <a:xfrm>
              <a:off x="7038" y="8839"/>
              <a:ext cx="1203" cy="803"/>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rPr>
                <a:t>05</a:t>
              </a:r>
              <a:endParaRPr kumimoji="0" lang="en-US" altLang="zh-CN" sz="2800" b="0" i="0" u="none" strike="noStrike" kern="1200" cap="none" spc="0" normalizeH="0" baseline="0" noProof="0">
                <a:ln>
                  <a:noFill/>
                </a:ln>
                <a:solidFill>
                  <a:srgbClr val="2F436F"/>
                </a:solidFill>
                <a:effectLst/>
                <a:uLnTx/>
                <a:uFillTx/>
                <a:latin typeface="思源宋体 CN Heavy" panose="02020900000000000000" pitchFamily="18" charset="-122"/>
                <a:ea typeface="思源宋体 CN Heavy" panose="02020900000000000000" pitchFamily="18" charset="-122"/>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linds(horizont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linds(horizont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8" grpId="0"/>
      <p:bldP spid="28" grpId="1"/>
      <p:bldP spid="32" grpId="0"/>
      <p:bldP spid="32" grpId="1"/>
      <p:bldP spid="24" grpId="0"/>
      <p:bldP spid="24" grpId="1"/>
      <p:bldP spid="36" grpId="0"/>
      <p:bldP spid="3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nvSpPr>
        <p:spPr>
          <a:xfrm>
            <a:off x="635" y="624205"/>
            <a:ext cx="12191365" cy="922020"/>
          </a:xfrm>
          <a:prstGeom prst="rect">
            <a:avLst/>
          </a:prstGeom>
          <a:solidFill>
            <a:schemeClr val="bg1"/>
          </a:solidFill>
          <a:ln w="12700">
            <a:solidFill>
              <a:schemeClr val="accent1"/>
            </a:solidFill>
          </a:ln>
        </p:spPr>
        <p:txBody>
          <a:bodyPr wrap="square" rtlCol="0">
            <a:spAutoFit/>
          </a:bodyPr>
          <a:p>
            <a:r>
              <a:rPr lang="en-US" altLang="zh-CN">
                <a:latin typeface="Arial" panose="02080604020202020204" pitchFamily="34" charset="0"/>
                <a:cs typeface="Arial" panose="02080604020202020204" pitchFamily="34" charset="0"/>
              </a:rPr>
              <a:t>(8) For the first time, we use the JSD to compare BZBs and BZQs across synchrotron peak frequency, jet power, Doppler beaming factor, and redshift; all four show JSD &gt; 0.3, indicating strong separations and providing multi-dimensional statistical support for the optically based blazar dichotomy.</a:t>
            </a:r>
            <a:endParaRPr lang="en-US" altLang="zh-CN">
              <a:latin typeface="Arial" panose="02080604020202020204" pitchFamily="34" charset="0"/>
              <a:cs typeface="Arial" panose="02080604020202020204" pitchFamily="34" charset="0"/>
            </a:endParaRPr>
          </a:p>
        </p:txBody>
      </p:sp>
      <p:grpSp>
        <p:nvGrpSpPr>
          <p:cNvPr id="3" name="组合 2"/>
          <p:cNvGrpSpPr/>
          <p:nvPr/>
        </p:nvGrpSpPr>
        <p:grpSpPr>
          <a:xfrm>
            <a:off x="0" y="127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 name="稻壳设计师康帅5"/>
            <p:cNvSpPr txBox="1"/>
            <p:nvPr/>
          </p:nvSpPr>
          <p:spPr>
            <a:xfrm>
              <a:off x="0" y="0"/>
              <a:ext cx="13788"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(8)</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a:p>
              <a:pPr marR="0" lvl="0" indent="0" algn="just" defTabSz="914400" rtl="0" fontAlgn="ctr">
                <a:lnSpc>
                  <a:spcPct val="100000"/>
                </a:lnSpc>
                <a:spcBef>
                  <a:spcPts val="0"/>
                </a:spcBef>
                <a:spcAft>
                  <a:spcPts val="0"/>
                </a:spcAft>
                <a:buClrTx/>
                <a:buSzTx/>
                <a:buFontTx/>
                <a:buNone/>
                <a:defRPr/>
              </a:pP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sp>
        <p:nvSpPr>
          <p:cNvPr id="6" name="矩形 5"/>
          <p:cNvSpPr/>
          <p:nvPr/>
        </p:nvSpPr>
        <p:spPr>
          <a:xfrm>
            <a:off x="3737610" y="1640205"/>
            <a:ext cx="4711065" cy="594360"/>
          </a:xfrm>
          <a:prstGeom prst="rect">
            <a:avLst/>
          </a:prstGeom>
          <a:solidFill>
            <a:schemeClr val="bg1"/>
          </a:solidFill>
          <a:ln w="15875">
            <a:solidFill>
              <a:srgbClr val="004CE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latin typeface="Arial" panose="02080604020202020204" pitchFamily="34" charset="0"/>
                <a:cs typeface="Arial" panose="02080604020202020204" pitchFamily="34" charset="0"/>
                <a:sym typeface="+mn-ea"/>
              </a:rPr>
              <a:t>The possible physical origin of the differences in multi-band flux distribution  </a:t>
            </a:r>
            <a:endParaRPr lang="en-US" altLang="zh-CN">
              <a:solidFill>
                <a:schemeClr val="tx1"/>
              </a:solidFill>
              <a:latin typeface="Arial" panose="02080604020202020204" pitchFamily="34" charset="0"/>
              <a:cs typeface="Arial" panose="02080604020202020204" pitchFamily="34" charset="0"/>
            </a:endParaRPr>
          </a:p>
        </p:txBody>
      </p:sp>
      <p:sp>
        <p:nvSpPr>
          <p:cNvPr id="10" name="下箭头 9"/>
          <p:cNvSpPr/>
          <p:nvPr>
            <p:custDataLst>
              <p:tags r:id="rId1"/>
            </p:custDataLst>
          </p:nvPr>
        </p:nvSpPr>
        <p:spPr>
          <a:xfrm>
            <a:off x="6030595" y="2235835"/>
            <a:ext cx="130175" cy="561340"/>
          </a:xfrm>
          <a:prstGeom prst="downArrow">
            <a:avLst>
              <a:gd name="adj1" fmla="val 50000"/>
              <a:gd name="adj2" fmla="val 71978"/>
            </a:avLst>
          </a:prstGeom>
          <a:solidFill>
            <a:schemeClr val="accent1"/>
          </a:solidFill>
          <a:ln w="0"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左大括号 8"/>
          <p:cNvSpPr/>
          <p:nvPr>
            <p:custDataLst>
              <p:tags r:id="rId2"/>
            </p:custDataLst>
          </p:nvPr>
        </p:nvSpPr>
        <p:spPr>
          <a:xfrm rot="5400000">
            <a:off x="5940425" y="-2574290"/>
            <a:ext cx="305435" cy="11050905"/>
          </a:xfrm>
          <a:prstGeom prst="leftBrace">
            <a:avLst>
              <a:gd name="adj1" fmla="val 8333"/>
              <a:gd name="adj2" fmla="val 49903"/>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atin typeface="Arial" panose="02080604020202020204" pitchFamily="34" charset="0"/>
              <a:cs typeface="Arial" panose="02080604020202020204" pitchFamily="34" charset="0"/>
            </a:endParaRPr>
          </a:p>
        </p:txBody>
      </p:sp>
      <p:sp>
        <p:nvSpPr>
          <p:cNvPr id="13" name="文本框 12"/>
          <p:cNvSpPr txBox="1"/>
          <p:nvPr>
            <p:custDataLst>
              <p:tags r:id="rId3"/>
            </p:custDataLst>
          </p:nvPr>
        </p:nvSpPr>
        <p:spPr>
          <a:xfrm>
            <a:off x="403225" y="3157220"/>
            <a:ext cx="3111500" cy="368300"/>
          </a:xfrm>
          <a:prstGeom prst="rect">
            <a:avLst/>
          </a:prstGeom>
          <a:noFill/>
        </p:spPr>
        <p:txBody>
          <a:bodyPr wrap="square" rtlCol="0">
            <a:spAutoFit/>
          </a:bodyPr>
          <a:p>
            <a:pPr algn="ctr"/>
            <a:r>
              <a:rPr lang="en-US" altLang="zh-CN">
                <a:solidFill>
                  <a:srgbClr val="FF0000"/>
                </a:solidFill>
                <a:latin typeface="Arial" panose="02080604020202020204" pitchFamily="34" charset="0"/>
                <a:cs typeface="Arial" panose="02080604020202020204" pitchFamily="34" charset="0"/>
              </a:rPr>
              <a:t>Synchrotron peak frequency</a:t>
            </a:r>
            <a:endParaRPr lang="en-US" altLang="zh-CN">
              <a:solidFill>
                <a:srgbClr val="FF0000"/>
              </a:solidFill>
              <a:latin typeface="Arial" panose="02080604020202020204" pitchFamily="34" charset="0"/>
              <a:cs typeface="Arial" panose="02080604020202020204" pitchFamily="34" charset="0"/>
            </a:endParaRPr>
          </a:p>
        </p:txBody>
      </p:sp>
      <p:sp>
        <p:nvSpPr>
          <p:cNvPr id="14" name="文本框 13"/>
          <p:cNvSpPr txBox="1"/>
          <p:nvPr>
            <p:custDataLst>
              <p:tags r:id="rId4"/>
            </p:custDataLst>
          </p:nvPr>
        </p:nvSpPr>
        <p:spPr>
          <a:xfrm>
            <a:off x="4420235" y="3153410"/>
            <a:ext cx="1378585" cy="368300"/>
          </a:xfrm>
          <a:prstGeom prst="rect">
            <a:avLst/>
          </a:prstGeom>
          <a:noFill/>
        </p:spPr>
        <p:txBody>
          <a:bodyPr wrap="square" rtlCol="0">
            <a:spAutoFit/>
          </a:bodyPr>
          <a:p>
            <a:pPr algn="ctr"/>
            <a:r>
              <a:rPr lang="en-US" altLang="zh-CN">
                <a:solidFill>
                  <a:srgbClr val="FF0000"/>
                </a:solidFill>
                <a:latin typeface="Arial" panose="02080604020202020204" pitchFamily="34" charset="0"/>
                <a:cs typeface="Arial" panose="02080604020202020204" pitchFamily="34" charset="0"/>
              </a:rPr>
              <a:t>Jet power</a:t>
            </a:r>
            <a:endParaRPr lang="en-US" altLang="zh-CN">
              <a:solidFill>
                <a:srgbClr val="FF0000"/>
              </a:solidFill>
              <a:latin typeface="Arial" panose="02080604020202020204" pitchFamily="34" charset="0"/>
              <a:cs typeface="Arial" panose="02080604020202020204" pitchFamily="34" charset="0"/>
            </a:endParaRPr>
          </a:p>
        </p:txBody>
      </p:sp>
      <p:sp>
        <p:nvSpPr>
          <p:cNvPr id="15" name="文本框 14"/>
          <p:cNvSpPr txBox="1"/>
          <p:nvPr>
            <p:custDataLst>
              <p:tags r:id="rId5"/>
            </p:custDataLst>
          </p:nvPr>
        </p:nvSpPr>
        <p:spPr>
          <a:xfrm>
            <a:off x="6384290" y="3206115"/>
            <a:ext cx="2596515" cy="368300"/>
          </a:xfrm>
          <a:prstGeom prst="rect">
            <a:avLst/>
          </a:prstGeom>
          <a:noFill/>
        </p:spPr>
        <p:txBody>
          <a:bodyPr wrap="square" rtlCol="0">
            <a:spAutoFit/>
          </a:bodyPr>
          <a:p>
            <a:pPr algn="ctr"/>
            <a:r>
              <a:rPr lang="en-US" altLang="zh-CN">
                <a:solidFill>
                  <a:srgbClr val="FF0000"/>
                </a:solidFill>
                <a:latin typeface="Arial" panose="02080604020202020204" pitchFamily="34" charset="0"/>
                <a:cs typeface="Arial" panose="02080604020202020204" pitchFamily="34" charset="0"/>
              </a:rPr>
              <a:t>Doppler beaming factor</a:t>
            </a:r>
            <a:endParaRPr lang="en-US" altLang="zh-CN">
              <a:solidFill>
                <a:srgbClr val="FF0000"/>
              </a:solidFill>
              <a:latin typeface="Arial" panose="02080604020202020204" pitchFamily="34" charset="0"/>
              <a:cs typeface="Arial" panose="02080604020202020204" pitchFamily="34" charset="0"/>
            </a:endParaRPr>
          </a:p>
        </p:txBody>
      </p:sp>
      <p:sp>
        <p:nvSpPr>
          <p:cNvPr id="16" name="文本框 15"/>
          <p:cNvSpPr txBox="1"/>
          <p:nvPr>
            <p:custDataLst>
              <p:tags r:id="rId6"/>
            </p:custDataLst>
          </p:nvPr>
        </p:nvSpPr>
        <p:spPr>
          <a:xfrm>
            <a:off x="9893935" y="3206115"/>
            <a:ext cx="1174750" cy="368300"/>
          </a:xfrm>
          <a:prstGeom prst="rect">
            <a:avLst/>
          </a:prstGeom>
          <a:noFill/>
        </p:spPr>
        <p:txBody>
          <a:bodyPr wrap="square" rtlCol="0">
            <a:spAutoFit/>
          </a:bodyPr>
          <a:p>
            <a:pPr algn="ctr"/>
            <a:r>
              <a:rPr lang="en-US" altLang="zh-CN">
                <a:solidFill>
                  <a:srgbClr val="FF0000"/>
                </a:solidFill>
                <a:latin typeface="Arial" panose="02080604020202020204" pitchFamily="34" charset="0"/>
                <a:cs typeface="Arial" panose="02080604020202020204" pitchFamily="34" charset="0"/>
              </a:rPr>
              <a:t>Redshift</a:t>
            </a:r>
            <a:endParaRPr lang="en-US" altLang="zh-CN">
              <a:solidFill>
                <a:srgbClr val="FF0000"/>
              </a:solidFill>
              <a:latin typeface="Arial" panose="02080604020202020204" pitchFamily="34" charset="0"/>
              <a:cs typeface="Arial" panose="02080604020202020204" pitchFamily="34" charset="0"/>
            </a:endParaRPr>
          </a:p>
        </p:txBody>
      </p:sp>
      <p:sp>
        <p:nvSpPr>
          <p:cNvPr id="5" name="圆角矩形 4"/>
          <p:cNvSpPr/>
          <p:nvPr/>
        </p:nvSpPr>
        <p:spPr>
          <a:xfrm>
            <a:off x="5599430" y="2278380"/>
            <a:ext cx="987425" cy="401320"/>
          </a:xfrm>
          <a:prstGeom prst="roundRect">
            <a:avLst/>
          </a:prstGeom>
          <a:solidFill>
            <a:schemeClr val="bg1"/>
          </a:solid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latin typeface="Arial" panose="02080604020202020204" pitchFamily="34" charset="0"/>
                <a:cs typeface="Arial" panose="02080604020202020204" pitchFamily="34" charset="0"/>
              </a:rPr>
              <a:t>JSD</a:t>
            </a:r>
            <a:endParaRPr lang="en-US" altLang="zh-CN">
              <a:solidFill>
                <a:srgbClr val="FF0000"/>
              </a:solidFill>
              <a:latin typeface="Arial" panose="02080604020202020204" pitchFamily="34" charset="0"/>
              <a:cs typeface="Arial" panose="02080604020202020204" pitchFamily="34" charset="0"/>
            </a:endParaRPr>
          </a:p>
        </p:txBody>
      </p:sp>
      <p:pic>
        <p:nvPicPr>
          <p:cNvPr id="2" name="图片 1" descr="01Synchrotron peak frequency_01(1)"/>
          <p:cNvPicPr>
            <a:picLocks noChangeAspect="1"/>
          </p:cNvPicPr>
          <p:nvPr/>
        </p:nvPicPr>
        <p:blipFill>
          <a:blip r:embed="rId7"/>
          <a:stretch>
            <a:fillRect/>
          </a:stretch>
        </p:blipFill>
        <p:spPr>
          <a:xfrm>
            <a:off x="0" y="3521710"/>
            <a:ext cx="4654550" cy="3336290"/>
          </a:xfrm>
          <a:prstGeom prst="rect">
            <a:avLst/>
          </a:prstGeom>
        </p:spPr>
      </p:pic>
      <p:pic>
        <p:nvPicPr>
          <p:cNvPr id="12" name="图片 11" descr="02Jet power_01"/>
          <p:cNvPicPr>
            <a:picLocks noChangeAspect="1"/>
          </p:cNvPicPr>
          <p:nvPr/>
        </p:nvPicPr>
        <p:blipFill>
          <a:blip r:embed="rId8"/>
          <a:stretch>
            <a:fillRect/>
          </a:stretch>
        </p:blipFill>
        <p:spPr>
          <a:xfrm>
            <a:off x="2399665" y="3548380"/>
            <a:ext cx="5419725" cy="3332480"/>
          </a:xfrm>
          <a:prstGeom prst="rect">
            <a:avLst/>
          </a:prstGeom>
        </p:spPr>
      </p:pic>
      <p:pic>
        <p:nvPicPr>
          <p:cNvPr id="20" name="图片 19" descr="03Doppler beaming factor_01"/>
          <p:cNvPicPr>
            <a:picLocks noChangeAspect="1"/>
          </p:cNvPicPr>
          <p:nvPr/>
        </p:nvPicPr>
        <p:blipFill>
          <a:blip r:embed="rId9"/>
          <a:stretch>
            <a:fillRect/>
          </a:stretch>
        </p:blipFill>
        <p:spPr>
          <a:xfrm>
            <a:off x="4862195" y="3529965"/>
            <a:ext cx="5546725" cy="3328035"/>
          </a:xfrm>
          <a:prstGeom prst="rect">
            <a:avLst/>
          </a:prstGeom>
        </p:spPr>
      </p:pic>
      <p:pic>
        <p:nvPicPr>
          <p:cNvPr id="21" name="图片 20" descr="04redshift_01"/>
          <p:cNvPicPr>
            <a:picLocks noChangeAspect="1"/>
          </p:cNvPicPr>
          <p:nvPr/>
        </p:nvPicPr>
        <p:blipFill>
          <a:blip r:embed="rId10"/>
          <a:stretch>
            <a:fillRect/>
          </a:stretch>
        </p:blipFill>
        <p:spPr>
          <a:xfrm>
            <a:off x="7583805" y="3549650"/>
            <a:ext cx="4608195" cy="3323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Right)">
                                      <p:cBhvr>
                                        <p:cTn id="18" dur="500"/>
                                        <p:tgtEl>
                                          <p:spTgt spid="5"/>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500"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Right)">
                                      <p:cBhvr>
                                        <p:cTn id="27" dur="500"/>
                                        <p:tgtEl>
                                          <p:spTgt spid="13"/>
                                        </p:tgtEl>
                                      </p:cBhvr>
                                    </p:animEffect>
                                  </p:childTnLst>
                                </p:cTn>
                              </p:par>
                              <p:par>
                                <p:cTn id="28" presetID="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strips(downRight)">
                                      <p:cBhvr>
                                        <p:cTn id="36" dur="500"/>
                                        <p:tgtEl>
                                          <p:spTgt spid="14"/>
                                        </p:tgtEl>
                                      </p:cBhvr>
                                    </p:animEffect>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strips(downRight)">
                                      <p:cBhvr>
                                        <p:cTn id="45" dur="500"/>
                                        <p:tgtEl>
                                          <p:spTgt spid="15"/>
                                        </p:tgtEl>
                                      </p:cBhvr>
                                    </p:animEffect>
                                  </p:childTnLst>
                                </p:cTn>
                              </p:par>
                              <p:par>
                                <p:cTn id="46" presetID="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8" presetClass="entr" presetSubtype="6"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strips(downRight)">
                                      <p:cBhvr>
                                        <p:cTn id="54" dur="500"/>
                                        <p:tgtEl>
                                          <p:spTgt spid="16"/>
                                        </p:tgtEl>
                                      </p:cBhvr>
                                    </p:animEffect>
                                  </p:childTnLst>
                                </p:cTn>
                              </p:par>
                              <p:par>
                                <p:cTn id="55" presetID="2" presetClass="entr" presetSubtype="4"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9" grpId="0" bldLvl="0" animBg="1"/>
      <p:bldP spid="6" grpId="0" animBg="1"/>
      <p:bldP spid="10" grpId="0" animBg="1"/>
      <p:bldP spid="9" grpId="0" animBg="1"/>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nvSpPr>
        <p:spPr>
          <a:xfrm>
            <a:off x="0" y="632460"/>
            <a:ext cx="12191365" cy="922020"/>
          </a:xfrm>
          <a:prstGeom prst="rect">
            <a:avLst/>
          </a:prstGeom>
          <a:solidFill>
            <a:schemeClr val="bg1"/>
          </a:solidFill>
          <a:ln w="12700">
            <a:solidFill>
              <a:schemeClr val="accent1"/>
            </a:solidFill>
          </a:ln>
        </p:spPr>
        <p:txBody>
          <a:bodyPr wrap="square" rtlCol="0">
            <a:spAutoFit/>
          </a:bodyPr>
          <a:p>
            <a:r>
              <a:rPr lang="en-US" altLang="zh-CN">
                <a:latin typeface="Arial" panose="02080604020202020204" pitchFamily="34" charset="0"/>
                <a:cs typeface="Arial" panose="02080604020202020204" pitchFamily="34" charset="0"/>
              </a:rPr>
              <a:t>(8) For the first time, we use the JSD to compare BZBs and BZQs across synchrotron peak frequency, jet power, Doppler beaming factor, and redshift; all four show JSD &gt; 0.3, indicating strong separations and providing multi-dimensional statistical support for the optically based blazar dichotomy.</a:t>
            </a:r>
            <a:endParaRPr lang="en-US" altLang="zh-CN">
              <a:latin typeface="Arial" panose="02080604020202020204" pitchFamily="34" charset="0"/>
              <a:cs typeface="Arial" panose="02080604020202020204" pitchFamily="34" charset="0"/>
            </a:endParaRPr>
          </a:p>
        </p:txBody>
      </p:sp>
      <p:grpSp>
        <p:nvGrpSpPr>
          <p:cNvPr id="3" name="组合 2"/>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 name="稻壳设计师康帅5"/>
            <p:cNvSpPr txBox="1"/>
            <p:nvPr/>
          </p:nvSpPr>
          <p:spPr>
            <a:xfrm>
              <a:off x="0" y="0"/>
              <a:ext cx="13788"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Conclusions</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(8)</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a:p>
              <a:pPr marR="0" lvl="0" indent="0" algn="just" defTabSz="914400" rtl="0" fontAlgn="ctr">
                <a:lnSpc>
                  <a:spcPct val="100000"/>
                </a:lnSpc>
                <a:spcBef>
                  <a:spcPts val="0"/>
                </a:spcBef>
                <a:spcAft>
                  <a:spcPts val="0"/>
                </a:spcAft>
                <a:buClrTx/>
                <a:buSzTx/>
                <a:buFontTx/>
                <a:buNone/>
                <a:defRPr/>
              </a:pP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grpSp>
        <p:nvGrpSpPr>
          <p:cNvPr id="6" name="组合 5"/>
          <p:cNvGrpSpPr/>
          <p:nvPr/>
        </p:nvGrpSpPr>
        <p:grpSpPr>
          <a:xfrm>
            <a:off x="191135" y="1572260"/>
            <a:ext cx="8124190" cy="5285105"/>
            <a:chOff x="301" y="2476"/>
            <a:chExt cx="12794" cy="8323"/>
          </a:xfrm>
        </p:grpSpPr>
        <p:sp>
          <p:nvSpPr>
            <p:cNvPr id="12" name="文本框 11"/>
            <p:cNvSpPr txBox="1"/>
            <p:nvPr/>
          </p:nvSpPr>
          <p:spPr>
            <a:xfrm>
              <a:off x="301" y="2476"/>
              <a:ext cx="12215" cy="580"/>
            </a:xfrm>
            <a:prstGeom prst="rect">
              <a:avLst/>
            </a:prstGeom>
            <a:noFill/>
          </p:spPr>
          <p:txBody>
            <a:bodyPr wrap="square" rtlCol="0">
              <a:spAutoFit/>
            </a:bodyPr>
            <a:p>
              <a:pPr algn="ctr"/>
              <a:r>
                <a:rPr lang="en-US" altLang="zh-CN">
                  <a:latin typeface="Arial" panose="02080604020202020204" pitchFamily="34" charset="0"/>
                  <a:cs typeface="Arial" panose="02080604020202020204" pitchFamily="34" charset="0"/>
                </a:rPr>
                <a:t>Statistical Comparison of Physical Properties between BZBs and BZQs</a:t>
              </a:r>
              <a:endParaRPr lang="en-US" altLang="zh-CN">
                <a:latin typeface="Arial" panose="02080604020202020204" pitchFamily="34" charset="0"/>
                <a:cs typeface="Arial" panose="02080604020202020204" pitchFamily="34" charset="0"/>
              </a:endParaRPr>
            </a:p>
          </p:txBody>
        </p:sp>
        <p:pic>
          <p:nvPicPr>
            <p:cNvPr id="2" name="图片 1"/>
            <p:cNvPicPr>
              <a:picLocks noChangeAspect="1"/>
            </p:cNvPicPr>
            <p:nvPr/>
          </p:nvPicPr>
          <p:blipFill>
            <a:blip r:embed="rId1"/>
            <a:srcRect t="7074"/>
            <a:stretch>
              <a:fillRect/>
            </a:stretch>
          </p:blipFill>
          <p:spPr>
            <a:xfrm>
              <a:off x="301" y="3043"/>
              <a:ext cx="12794" cy="7757"/>
            </a:xfrm>
            <a:prstGeom prst="rect">
              <a:avLst/>
            </a:prstGeom>
          </p:spPr>
        </p:pic>
      </p:grpSp>
      <p:sp>
        <p:nvSpPr>
          <p:cNvPr id="21" name="矩形 20"/>
          <p:cNvSpPr/>
          <p:nvPr/>
        </p:nvSpPr>
        <p:spPr>
          <a:xfrm>
            <a:off x="7685405" y="2008505"/>
            <a:ext cx="629920" cy="4773295"/>
          </a:xfrm>
          <a:prstGeom prst="rect">
            <a:avLst/>
          </a:prstGeom>
          <a:noFill/>
          <a:ln w="508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000" b="1">
              <a:solidFill>
                <a:srgbClr val="FF0000"/>
              </a:solidFill>
              <a:latin typeface="Arial" panose="02080604020202020204" pitchFamily="34" charset="0"/>
              <a:cs typeface="Arial" panose="02080604020202020204" pitchFamily="34" charset="0"/>
              <a:sym typeface="+mn-ea"/>
            </a:endParaRPr>
          </a:p>
        </p:txBody>
      </p:sp>
      <p:sp>
        <p:nvSpPr>
          <p:cNvPr id="22" name="圆角矩形 21"/>
          <p:cNvSpPr/>
          <p:nvPr>
            <p:custDataLst>
              <p:tags r:id="rId2"/>
            </p:custDataLst>
          </p:nvPr>
        </p:nvSpPr>
        <p:spPr>
          <a:xfrm>
            <a:off x="9506585" y="3327400"/>
            <a:ext cx="1210310" cy="541020"/>
          </a:xfrm>
          <a:prstGeom prst="roundRect">
            <a:avLst/>
          </a:prstGeom>
          <a:solidFill>
            <a:schemeClr val="bg1"/>
          </a:solid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latin typeface="Arial" panose="02080604020202020204" pitchFamily="34" charset="0"/>
                <a:cs typeface="Arial" panose="02080604020202020204" pitchFamily="34" charset="0"/>
              </a:rPr>
              <a:t>JSD&gt;0.3</a:t>
            </a:r>
            <a:endParaRPr lang="en-US" altLang="zh-CN">
              <a:solidFill>
                <a:srgbClr val="FF0000"/>
              </a:solidFill>
              <a:latin typeface="Arial" panose="02080604020202020204" pitchFamily="34" charset="0"/>
              <a:cs typeface="Arial" panose="02080604020202020204" pitchFamily="34" charset="0"/>
            </a:endParaRPr>
          </a:p>
        </p:txBody>
      </p:sp>
      <p:cxnSp>
        <p:nvCxnSpPr>
          <p:cNvPr id="24" name="直接箭头连接符 23"/>
          <p:cNvCxnSpPr>
            <a:endCxn id="22" idx="1"/>
          </p:cNvCxnSpPr>
          <p:nvPr/>
        </p:nvCxnSpPr>
        <p:spPr>
          <a:xfrm>
            <a:off x="8315325" y="3597910"/>
            <a:ext cx="1191260" cy="0"/>
          </a:xfrm>
          <a:prstGeom prst="straightConnector1">
            <a:avLst/>
          </a:prstGeom>
          <a:ln w="63500">
            <a:solidFill>
              <a:srgbClr val="FF0000"/>
            </a:solidFill>
            <a:tailEnd type="stealth" w="lg" len="lg"/>
          </a:ln>
        </p:spPr>
        <p:style>
          <a:lnRef idx="2">
            <a:schemeClr val="accent1"/>
          </a:lnRef>
          <a:fillRef idx="0">
            <a:srgbClr val="FFFFFF"/>
          </a:fillRef>
          <a:effectRef idx="0">
            <a:srgbClr val="FFFFFF"/>
          </a:effectRef>
          <a:fontRef idx="minor">
            <a:schemeClr val="tx1"/>
          </a:fontRef>
        </p:style>
      </p:cxnSp>
      <p:cxnSp>
        <p:nvCxnSpPr>
          <p:cNvPr id="31" name="肘形连接符 30"/>
          <p:cNvCxnSpPr/>
          <p:nvPr/>
        </p:nvCxnSpPr>
        <p:spPr>
          <a:xfrm rot="5400000" flipV="1">
            <a:off x="10119360" y="3835400"/>
            <a:ext cx="933450" cy="1031240"/>
          </a:xfrm>
          <a:prstGeom prst="bentConnector3">
            <a:avLst>
              <a:gd name="adj1" fmla="val 50018"/>
            </a:avLst>
          </a:prstGeom>
          <a:ln w="444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34" name="肘形连接符 33"/>
          <p:cNvCxnSpPr/>
          <p:nvPr/>
        </p:nvCxnSpPr>
        <p:spPr>
          <a:xfrm rot="5400000">
            <a:off x="9088755" y="3835400"/>
            <a:ext cx="933450" cy="1031240"/>
          </a:xfrm>
          <a:prstGeom prst="bentConnector3">
            <a:avLst>
              <a:gd name="adj1" fmla="val 50121"/>
            </a:avLst>
          </a:prstGeom>
          <a:ln w="44450"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sp>
        <p:nvSpPr>
          <p:cNvPr id="25" name="矩形 24"/>
          <p:cNvSpPr/>
          <p:nvPr/>
        </p:nvSpPr>
        <p:spPr>
          <a:xfrm>
            <a:off x="8407400" y="4817745"/>
            <a:ext cx="1406525" cy="548640"/>
          </a:xfrm>
          <a:prstGeom prst="rect">
            <a:avLst/>
          </a:prstGeom>
          <a:solidFill>
            <a:schemeClr val="bg1"/>
          </a:solidFill>
          <a:ln w="12700" cmpd="sng">
            <a:solidFill>
              <a:srgbClr val="004CEF"/>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latin typeface="Arial" panose="02080604020202020204" pitchFamily="34" charset="0"/>
                <a:cs typeface="Arial" panose="02080604020202020204" pitchFamily="34" charset="0"/>
                <a:sym typeface="+mn-ea"/>
              </a:rPr>
              <a:t>Strong separations</a:t>
            </a:r>
            <a:endParaRPr lang="en-US" altLang="zh-CN" b="1">
              <a:solidFill>
                <a:schemeClr val="tx1"/>
              </a:solidFill>
              <a:latin typeface="Arial" panose="02080604020202020204" pitchFamily="34" charset="0"/>
              <a:cs typeface="Arial" panose="02080604020202020204" pitchFamily="34" charset="0"/>
              <a:sym typeface="+mn-ea"/>
            </a:endParaRPr>
          </a:p>
        </p:txBody>
      </p:sp>
      <p:sp>
        <p:nvSpPr>
          <p:cNvPr id="26" name="矩形 25"/>
          <p:cNvSpPr/>
          <p:nvPr/>
        </p:nvSpPr>
        <p:spPr>
          <a:xfrm>
            <a:off x="10070465" y="4817745"/>
            <a:ext cx="2065655" cy="548640"/>
          </a:xfrm>
          <a:prstGeom prst="rect">
            <a:avLst/>
          </a:prstGeom>
          <a:solidFill>
            <a:schemeClr val="bg1"/>
          </a:solidFill>
          <a:ln w="12700" cmpd="sng">
            <a:solidFill>
              <a:srgbClr val="004CEF"/>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latin typeface="Arial" panose="02080604020202020204" pitchFamily="34" charset="0"/>
                <a:cs typeface="Arial" panose="02080604020202020204" pitchFamily="34" charset="0"/>
                <a:sym typeface="+mn-ea"/>
              </a:rPr>
              <a:t>Multi-dimensional statistical support</a:t>
            </a:r>
            <a:endParaRPr lang="en-US" altLang="zh-CN" b="1">
              <a:solidFill>
                <a:schemeClr val="tx1"/>
              </a:solidFill>
              <a:latin typeface="Arial" panose="02080604020202020204" pitchFamily="34" charset="0"/>
              <a:cs typeface="Arial" panose="0208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500" fill="hold">
                                          <p:stCondLst>
                                            <p:cond delay="0"/>
                                          </p:stCondLst>
                                        </p:cTn>
                                        <p:tgtEl>
                                          <p:spTgt spid="21"/>
                                        </p:tgtEl>
                                        <p:attrNameLst>
                                          <p:attrName>style.visibility</p:attrName>
                                        </p:attrNameLst>
                                      </p:cBhvr>
                                      <p:to>
                                        <p:strVal val="visible"/>
                                      </p:to>
                                    </p:set>
                                    <p:animEffect transition="in" filter="strips(downRight)">
                                      <p:cBhvr>
                                        <p:cTn id="13" dur="500"/>
                                        <p:tgtEl>
                                          <p:spTgt spid="21"/>
                                        </p:tgtEl>
                                      </p:cBhvr>
                                    </p:animEffect>
                                  </p:childTnLst>
                                </p:cTn>
                              </p:par>
                            </p:childTnLst>
                          </p:cTn>
                        </p:par>
                        <p:par>
                          <p:cTn id="14" fill="hold">
                            <p:stCondLst>
                              <p:cond delay="500"/>
                            </p:stCondLst>
                            <p:childTnLst>
                              <p:par>
                                <p:cTn id="15" presetID="18" presetClass="entr" presetSubtype="6" fill="hold" nodeType="afterEffect">
                                  <p:stCondLst>
                                    <p:cond delay="0"/>
                                  </p:stCondLst>
                                  <p:childTnLst>
                                    <p:set>
                                      <p:cBhvr>
                                        <p:cTn id="16" dur="500" fill="hold">
                                          <p:stCondLst>
                                            <p:cond delay="0"/>
                                          </p:stCondLst>
                                        </p:cTn>
                                        <p:tgtEl>
                                          <p:spTgt spid="24"/>
                                        </p:tgtEl>
                                        <p:attrNameLst>
                                          <p:attrName>style.visibility</p:attrName>
                                        </p:attrNameLst>
                                      </p:cBhvr>
                                      <p:to>
                                        <p:strVal val="visible"/>
                                      </p:to>
                                    </p:set>
                                    <p:animEffect transition="in" filter="strips(downRight)">
                                      <p:cBhvr>
                                        <p:cTn id="17" dur="500"/>
                                        <p:tgtEl>
                                          <p:spTgt spid="24"/>
                                        </p:tgtEl>
                                      </p:cBhvr>
                                    </p:animEffect>
                                  </p:childTnLst>
                                </p:cTn>
                              </p:par>
                            </p:childTnLst>
                          </p:cTn>
                        </p:par>
                        <p:par>
                          <p:cTn id="18" fill="hold">
                            <p:stCondLst>
                              <p:cond delay="1000"/>
                            </p:stCondLst>
                            <p:childTnLst>
                              <p:par>
                                <p:cTn id="19" presetID="18" presetClass="entr" presetSubtype="6" fill="hold" grpId="0" nodeType="afterEffect">
                                  <p:stCondLst>
                                    <p:cond delay="0"/>
                                  </p:stCondLst>
                                  <p:childTnLst>
                                    <p:set>
                                      <p:cBhvr>
                                        <p:cTn id="20" dur="1000" fill="hold">
                                          <p:stCondLst>
                                            <p:cond delay="0"/>
                                          </p:stCondLst>
                                        </p:cTn>
                                        <p:tgtEl>
                                          <p:spTgt spid="22"/>
                                        </p:tgtEl>
                                        <p:attrNameLst>
                                          <p:attrName>style.visibility</p:attrName>
                                        </p:attrNameLst>
                                      </p:cBhvr>
                                      <p:to>
                                        <p:strVal val="visible"/>
                                      </p:to>
                                    </p:set>
                                    <p:animEffect transition="in" filter="strips(downRight)">
                                      <p:cBhvr>
                                        <p:cTn id="21" dur="1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000" fill="hold">
                                          <p:stCondLst>
                                            <p:cond delay="0"/>
                                          </p:stCondLst>
                                        </p:cTn>
                                        <p:tgtEl>
                                          <p:spTgt spid="34"/>
                                        </p:tgtEl>
                                        <p:attrNameLst>
                                          <p:attrName>style.visibility</p:attrName>
                                        </p:attrNameLst>
                                      </p:cBhvr>
                                      <p:to>
                                        <p:strVal val="visible"/>
                                      </p:to>
                                    </p:set>
                                    <p:animEffect transition="in" filter="strips(downLeft)">
                                      <p:cBhvr>
                                        <p:cTn id="26" dur="1000"/>
                                        <p:tgtEl>
                                          <p:spTgt spid="34"/>
                                        </p:tgtEl>
                                      </p:cBhvr>
                                    </p:animEffect>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000" fill="hold">
                                          <p:stCondLst>
                                            <p:cond delay="0"/>
                                          </p:stCondLst>
                                        </p:cTn>
                                        <p:tgtEl>
                                          <p:spTgt spid="25"/>
                                        </p:tgtEl>
                                        <p:attrNameLst>
                                          <p:attrName>style.visibility</p:attrName>
                                        </p:attrNameLst>
                                      </p:cBhvr>
                                      <p:to>
                                        <p:strVal val="visible"/>
                                      </p:to>
                                    </p:set>
                                    <p:anim calcmode="lin" valueType="num">
                                      <p:cBhvr additive="base">
                                        <p:cTn id="30" dur="1000" fill="hold"/>
                                        <p:tgtEl>
                                          <p:spTgt spid="25"/>
                                        </p:tgtEl>
                                        <p:attrNameLst>
                                          <p:attrName>ppt_x</p:attrName>
                                        </p:attrNameLst>
                                      </p:cBhvr>
                                      <p:tavLst>
                                        <p:tav tm="0">
                                          <p:val>
                                            <p:strVal val="#ppt_x"/>
                                          </p:val>
                                        </p:tav>
                                        <p:tav tm="100000">
                                          <p:val>
                                            <p:strVal val="#ppt_x"/>
                                          </p:val>
                                        </p:tav>
                                      </p:tavLst>
                                    </p:anim>
                                    <p:anim calcmode="lin" valueType="num">
                                      <p:cBhvr additive="base">
                                        <p:cTn id="3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nodeType="clickEffect">
                                  <p:stCondLst>
                                    <p:cond delay="0"/>
                                  </p:stCondLst>
                                  <p:childTnLst>
                                    <p:set>
                                      <p:cBhvr>
                                        <p:cTn id="35" dur="1000" fill="hold">
                                          <p:stCondLst>
                                            <p:cond delay="0"/>
                                          </p:stCondLst>
                                        </p:cTn>
                                        <p:tgtEl>
                                          <p:spTgt spid="31"/>
                                        </p:tgtEl>
                                        <p:attrNameLst>
                                          <p:attrName>style.visibility</p:attrName>
                                        </p:attrNameLst>
                                      </p:cBhvr>
                                      <p:to>
                                        <p:strVal val="visible"/>
                                      </p:to>
                                    </p:set>
                                    <p:animEffect transition="in" filter="strips(downRight)">
                                      <p:cBhvr>
                                        <p:cTn id="36" dur="1000"/>
                                        <p:tgtEl>
                                          <p:spTgt spid="31"/>
                                        </p:tgtEl>
                                      </p:cBhvr>
                                    </p:animEffect>
                                  </p:childTnLst>
                                </p:cTn>
                              </p:par>
                            </p:childTnLst>
                          </p:cTn>
                        </p:par>
                        <p:par>
                          <p:cTn id="37" fill="hold">
                            <p:stCondLst>
                              <p:cond delay="1000"/>
                            </p:stCondLst>
                            <p:childTnLst>
                              <p:par>
                                <p:cTn id="38" presetID="2" presetClass="entr" presetSubtype="4" fill="hold" grpId="0" nodeType="afterEffect">
                                  <p:stCondLst>
                                    <p:cond delay="0"/>
                                  </p:stCondLst>
                                  <p:childTnLst>
                                    <p:set>
                                      <p:cBhvr>
                                        <p:cTn id="39" dur="1000" fill="hold">
                                          <p:stCondLst>
                                            <p:cond delay="0"/>
                                          </p:stCondLst>
                                        </p:cTn>
                                        <p:tgtEl>
                                          <p:spTgt spid="26"/>
                                        </p:tgtEl>
                                        <p:attrNameLst>
                                          <p:attrName>style.visibility</p:attrName>
                                        </p:attrNameLst>
                                      </p:cBhvr>
                                      <p:to>
                                        <p:strVal val="visible"/>
                                      </p:to>
                                    </p:set>
                                    <p:anim calcmode="lin" valueType="num">
                                      <p:cBhvr additive="base">
                                        <p:cTn id="40" dur="1000" fill="hold"/>
                                        <p:tgtEl>
                                          <p:spTgt spid="26"/>
                                        </p:tgtEl>
                                        <p:attrNameLst>
                                          <p:attrName>ppt_x</p:attrName>
                                        </p:attrNameLst>
                                      </p:cBhvr>
                                      <p:tavLst>
                                        <p:tav tm="0">
                                          <p:val>
                                            <p:strVal val="#ppt_x"/>
                                          </p:val>
                                        </p:tav>
                                        <p:tav tm="100000">
                                          <p:val>
                                            <p:strVal val="#ppt_x"/>
                                          </p:val>
                                        </p:tav>
                                      </p:tavLst>
                                    </p:anim>
                                    <p:anim calcmode="lin" valueType="num">
                                      <p:cBhvr additive="base">
                                        <p:cTn id="41"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5" grpId="0" bldLvl="0" animBg="1"/>
      <p:bldP spid="2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0" y="0"/>
            <a:ext cx="12192000" cy="624840"/>
            <a:chOff x="0" y="0"/>
            <a:chExt cx="19200" cy="984"/>
          </a:xfrm>
        </p:grpSpPr>
        <p:sp>
          <p:nvSpPr>
            <p:cNvPr id="11" name="稻壳设计师康帅1"/>
            <p:cNvSpPr/>
            <p:nvPr/>
          </p:nvSpPr>
          <p:spPr>
            <a:xfrm>
              <a:off x="0" y="0"/>
              <a:ext cx="19200" cy="98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 name="稻壳设计师康帅5"/>
            <p:cNvSpPr txBox="1"/>
            <p:nvPr/>
          </p:nvSpPr>
          <p:spPr>
            <a:xfrm>
              <a:off x="0" y="0"/>
              <a:ext cx="8440"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Data Products</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 </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a:p>
              <a:pPr marR="0" lvl="0" indent="0" algn="just" defTabSz="914400" rtl="0" fontAlgn="ctr">
                <a:lnSpc>
                  <a:spcPct val="100000"/>
                </a:lnSpc>
                <a:spcBef>
                  <a:spcPts val="0"/>
                </a:spcBef>
                <a:spcAft>
                  <a:spcPts val="0"/>
                </a:spcAft>
                <a:buClrTx/>
                <a:buSzTx/>
                <a:buFontTx/>
                <a:buNone/>
                <a:defRPr/>
              </a:pP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sp>
        <p:nvSpPr>
          <p:cNvPr id="2" name="矩形 1"/>
          <p:cNvSpPr/>
          <p:nvPr/>
        </p:nvSpPr>
        <p:spPr>
          <a:xfrm>
            <a:off x="1473200" y="1029970"/>
            <a:ext cx="9246235" cy="93091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a:solidFill>
                  <a:schemeClr val="tx1"/>
                </a:solidFill>
                <a:latin typeface="Arial" panose="02080604020202020204" pitchFamily="34" charset="0"/>
                <a:cs typeface="Arial" panose="02080604020202020204" pitchFamily="34" charset="0"/>
              </a:rPr>
              <a:t>All data products generated in this study have been </a:t>
            </a:r>
            <a:endParaRPr lang="en-US" altLang="zh-CN" sz="2400">
              <a:solidFill>
                <a:schemeClr val="tx1"/>
              </a:solidFill>
              <a:latin typeface="Arial" panose="02080604020202020204" pitchFamily="34" charset="0"/>
              <a:cs typeface="Arial" panose="02080604020202020204" pitchFamily="34" charset="0"/>
            </a:endParaRPr>
          </a:p>
          <a:p>
            <a:pPr algn="ctr"/>
            <a:r>
              <a:rPr lang="en-US" altLang="zh-CN" sz="2400">
                <a:solidFill>
                  <a:schemeClr val="tx1"/>
                </a:solidFill>
                <a:latin typeface="Arial" panose="02080604020202020204" pitchFamily="34" charset="0"/>
                <a:cs typeface="Arial" panose="02080604020202020204" pitchFamily="34" charset="0"/>
              </a:rPr>
              <a:t>publicly released through the </a:t>
            </a:r>
            <a:r>
              <a:rPr lang="en-US" altLang="zh-CN" sz="2400" u="sng">
                <a:solidFill>
                  <a:schemeClr val="accent1"/>
                </a:solidFill>
                <a:latin typeface="Arial" panose="02080604020202020204" pitchFamily="34" charset="0"/>
                <a:cs typeface="Arial" panose="02080604020202020204" pitchFamily="34" charset="0"/>
              </a:rPr>
              <a:t>China-VO PaperData repository</a:t>
            </a:r>
            <a:r>
              <a:rPr lang="en-US" altLang="zh-CN" sz="2400">
                <a:solidFill>
                  <a:schemeClr val="tx1"/>
                </a:solidFill>
                <a:latin typeface="Arial" panose="02080604020202020204" pitchFamily="34" charset="0"/>
                <a:cs typeface="Arial" panose="02080604020202020204" pitchFamily="34" charset="0"/>
              </a:rPr>
              <a:t>.</a:t>
            </a:r>
            <a:endParaRPr lang="en-US" altLang="zh-CN" sz="2400">
              <a:solidFill>
                <a:schemeClr val="tx1"/>
              </a:solidFill>
              <a:latin typeface="Arial" panose="02080604020202020204" pitchFamily="34" charset="0"/>
              <a:cs typeface="Arial" panose="02080604020202020204" pitchFamily="34" charset="0"/>
            </a:endParaRPr>
          </a:p>
        </p:txBody>
      </p:sp>
      <p:pic>
        <p:nvPicPr>
          <p:cNvPr id="5" name="图片 4"/>
          <p:cNvPicPr>
            <a:picLocks noChangeAspect="1"/>
          </p:cNvPicPr>
          <p:nvPr/>
        </p:nvPicPr>
        <p:blipFill>
          <a:blip r:embed="rId1"/>
          <a:srcRect t="7936"/>
          <a:stretch>
            <a:fillRect/>
          </a:stretch>
        </p:blipFill>
        <p:spPr>
          <a:xfrm>
            <a:off x="1023620" y="2190115"/>
            <a:ext cx="10130790" cy="4102100"/>
          </a:xfrm>
          <a:prstGeom prst="rect">
            <a:avLst/>
          </a:prstGeom>
        </p:spPr>
      </p:pic>
      <p:sp>
        <p:nvSpPr>
          <p:cNvPr id="21" name="矩形 20"/>
          <p:cNvSpPr/>
          <p:nvPr/>
        </p:nvSpPr>
        <p:spPr>
          <a:xfrm>
            <a:off x="7859395" y="5902325"/>
            <a:ext cx="1121410" cy="450850"/>
          </a:xfrm>
          <a:prstGeom prst="rect">
            <a:avLst/>
          </a:prstGeom>
          <a:noFill/>
          <a:ln w="508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000" b="1">
              <a:solidFill>
                <a:srgbClr val="FF0000"/>
              </a:solidFill>
              <a:latin typeface="Arial" panose="02080604020202020204" pitchFamily="34" charset="0"/>
              <a:cs typeface="Arial" panose="02080604020202020204" pitchFamily="34" charset="0"/>
              <a:sym typeface="+mn-ea"/>
            </a:endParaRPr>
          </a:p>
        </p:txBody>
      </p:sp>
      <p:cxnSp>
        <p:nvCxnSpPr>
          <p:cNvPr id="24" name="直接箭头连接符 23"/>
          <p:cNvCxnSpPr/>
          <p:nvPr/>
        </p:nvCxnSpPr>
        <p:spPr>
          <a:xfrm flipH="1">
            <a:off x="8983980" y="6127750"/>
            <a:ext cx="693420" cy="0"/>
          </a:xfrm>
          <a:prstGeom prst="straightConnector1">
            <a:avLst/>
          </a:prstGeom>
          <a:ln w="63500">
            <a:solidFill>
              <a:srgbClr val="FF0000"/>
            </a:solidFill>
            <a:tailEnd type="stealth" w="lg" len="lg"/>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strips(downRight)">
                                      <p:cBhvr>
                                        <p:cTn id="13" dur="500"/>
                                        <p:tgtEl>
                                          <p:spTgt spid="21"/>
                                        </p:tgtEl>
                                      </p:cBhvr>
                                    </p:animEffect>
                                  </p:childTnLst>
                                </p:cTn>
                              </p:par>
                              <p:par>
                                <p:cTn id="14" presetID="18" presetClass="entr" presetSubtype="9"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trips(upLef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1631949"/>
            <a:ext cx="12192000" cy="3594133"/>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9" name="稻壳设计师康帅4"/>
          <p:cNvSpPr txBox="1"/>
          <p:nvPr/>
        </p:nvSpPr>
        <p:spPr>
          <a:xfrm>
            <a:off x="0" y="2967990"/>
            <a:ext cx="12192000"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mn-cs"/>
              </a:rPr>
              <a:t>Thanks For Your Attention!</a:t>
            </a:r>
            <a:endPar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226060" y="929005"/>
            <a:ext cx="6428105" cy="4705985"/>
          </a:xfrm>
          <a:prstGeom prst="rect">
            <a:avLst/>
          </a:prstGeom>
        </p:spPr>
      </p:pic>
      <p:sp>
        <p:nvSpPr>
          <p:cNvPr id="11" name="稻壳设计师康帅1"/>
          <p:cNvSpPr/>
          <p:nvPr/>
        </p:nvSpPr>
        <p:spPr>
          <a:xfrm>
            <a:off x="0" y="0"/>
            <a:ext cx="12192000" cy="624840"/>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12192000" cy="624840"/>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background</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sp>
        <p:nvSpPr>
          <p:cNvPr id="7" name="左大括号 6"/>
          <p:cNvSpPr/>
          <p:nvPr/>
        </p:nvSpPr>
        <p:spPr>
          <a:xfrm>
            <a:off x="6906895" y="1304925"/>
            <a:ext cx="264160" cy="4248150"/>
          </a:xfrm>
          <a:prstGeom prst="leftBrace">
            <a:avLst>
              <a:gd name="adj1" fmla="val 8333"/>
              <a:gd name="adj2" fmla="val 49626"/>
            </a:avLst>
          </a:prstGeom>
          <a:noFill/>
          <a:ln w="50800"/>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9" name="文本框 8"/>
          <p:cNvSpPr txBox="1"/>
          <p:nvPr/>
        </p:nvSpPr>
        <p:spPr>
          <a:xfrm>
            <a:off x="7171055" y="1304925"/>
            <a:ext cx="4064000" cy="368300"/>
          </a:xfrm>
          <a:prstGeom prst="rect">
            <a:avLst/>
          </a:prstGeom>
          <a:noFill/>
        </p:spPr>
        <p:txBody>
          <a:bodyPr wrap="square" rtlCol="0">
            <a:spAutoFit/>
          </a:bodyPr>
          <a:p>
            <a:r>
              <a:rPr lang="en-US" altLang="zh-CN" sz="1600">
                <a:latin typeface="宋体" pitchFamily="2" charset="-122"/>
                <a:ea typeface="宋体" pitchFamily="2" charset="-122"/>
                <a:cs typeface="Arial" panose="02080604020202020204" pitchFamily="34" charset="0"/>
              </a:rPr>
              <a:t>●</a:t>
            </a:r>
            <a:r>
              <a:rPr lang="en-US" altLang="zh-CN">
                <a:latin typeface="Arial" panose="02080604020202020204" pitchFamily="34" charset="0"/>
                <a:cs typeface="Arial" panose="02080604020202020204" pitchFamily="34" charset="0"/>
              </a:rPr>
              <a:t>E</a:t>
            </a:r>
            <a:r>
              <a:rPr lang="en-US" altLang="zh-CN">
                <a:latin typeface="Arial" panose="02080604020202020204" pitchFamily="34" charset="0"/>
                <a:cs typeface="Arial" panose="02080604020202020204" pitchFamily="34" charset="0"/>
              </a:rPr>
              <a:t>xceptionally high luminosities</a:t>
            </a:r>
            <a:endParaRPr lang="en-US" altLang="zh-CN">
              <a:latin typeface="Arial" panose="02080604020202020204" pitchFamily="34" charset="0"/>
              <a:cs typeface="Arial" panose="02080604020202020204" pitchFamily="34" charset="0"/>
            </a:endParaRPr>
          </a:p>
        </p:txBody>
      </p:sp>
      <p:sp>
        <p:nvSpPr>
          <p:cNvPr id="10" name="文本框 9"/>
          <p:cNvSpPr txBox="1"/>
          <p:nvPr/>
        </p:nvSpPr>
        <p:spPr>
          <a:xfrm>
            <a:off x="7171055" y="1978660"/>
            <a:ext cx="4064000" cy="368300"/>
          </a:xfrm>
          <a:prstGeom prst="rect">
            <a:avLst/>
          </a:prstGeom>
          <a:noFill/>
        </p:spPr>
        <p:txBody>
          <a:bodyPr wrap="square" rtlCol="0">
            <a:spAutoFit/>
          </a:bodyPr>
          <a:p>
            <a:r>
              <a:rPr lang="en-US" altLang="zh-CN" sz="1600">
                <a:latin typeface="宋体" pitchFamily="2" charset="-122"/>
                <a:ea typeface="宋体" pitchFamily="2" charset="-122"/>
                <a:cs typeface="Arial" panose="02080604020202020204" pitchFamily="34" charset="0"/>
                <a:sym typeface="+mn-ea"/>
              </a:rPr>
              <a:t>●</a:t>
            </a:r>
            <a:r>
              <a:rPr lang="en-US" altLang="zh-CN">
                <a:latin typeface="Arial" panose="02080604020202020204" pitchFamily="34" charset="0"/>
                <a:cs typeface="Arial" panose="02080604020202020204" pitchFamily="34" charset="0"/>
              </a:rPr>
              <a:t>P</a:t>
            </a:r>
            <a:r>
              <a:rPr lang="en-US" altLang="zh-CN">
                <a:latin typeface="Arial" panose="02080604020202020204" pitchFamily="34" charset="0"/>
                <a:cs typeface="Arial" panose="02080604020202020204" pitchFamily="34" charset="0"/>
              </a:rPr>
              <a:t>ronounced and rapid variability</a:t>
            </a:r>
            <a:endParaRPr lang="en-US" altLang="zh-CN">
              <a:latin typeface="Arial" panose="02080604020202020204" pitchFamily="34" charset="0"/>
              <a:cs typeface="Arial" panose="02080604020202020204" pitchFamily="34" charset="0"/>
            </a:endParaRPr>
          </a:p>
        </p:txBody>
      </p:sp>
      <p:sp>
        <p:nvSpPr>
          <p:cNvPr id="12" name="文本框 11"/>
          <p:cNvSpPr txBox="1"/>
          <p:nvPr/>
        </p:nvSpPr>
        <p:spPr>
          <a:xfrm>
            <a:off x="7171055" y="2623820"/>
            <a:ext cx="4370070" cy="368300"/>
          </a:xfrm>
          <a:prstGeom prst="rect">
            <a:avLst/>
          </a:prstGeom>
          <a:noFill/>
        </p:spPr>
        <p:txBody>
          <a:bodyPr wrap="square" rtlCol="0">
            <a:spAutoFit/>
          </a:bodyPr>
          <a:p>
            <a:r>
              <a:rPr lang="en-US" altLang="zh-CN" sz="1600">
                <a:latin typeface="宋体" pitchFamily="2" charset="-122"/>
                <a:ea typeface="宋体" pitchFamily="2" charset="-122"/>
                <a:cs typeface="Arial" panose="02080604020202020204" pitchFamily="34" charset="0"/>
                <a:sym typeface="+mn-ea"/>
              </a:rPr>
              <a:t>●</a:t>
            </a:r>
            <a:r>
              <a:rPr lang="en-US" altLang="zh-CN">
                <a:latin typeface="Arial" panose="02080604020202020204" pitchFamily="34" charset="0"/>
                <a:cs typeface="Arial" panose="02080604020202020204" pitchFamily="34" charset="0"/>
              </a:rPr>
              <a:t>I</a:t>
            </a:r>
            <a:r>
              <a:rPr lang="en-US" altLang="zh-CN">
                <a:latin typeface="Arial" panose="02080604020202020204" pitchFamily="34" charset="0"/>
                <a:cs typeface="Arial" panose="02080604020202020204" pitchFamily="34" charset="0"/>
              </a:rPr>
              <a:t>ntense and highly variable polarization</a:t>
            </a:r>
            <a:endParaRPr lang="en-US" altLang="zh-CN">
              <a:latin typeface="Arial" panose="02080604020202020204" pitchFamily="34" charset="0"/>
              <a:cs typeface="Arial" panose="02080604020202020204" pitchFamily="34" charset="0"/>
            </a:endParaRPr>
          </a:p>
        </p:txBody>
      </p:sp>
      <p:sp>
        <p:nvSpPr>
          <p:cNvPr id="13" name="文本框 12"/>
          <p:cNvSpPr txBox="1"/>
          <p:nvPr/>
        </p:nvSpPr>
        <p:spPr>
          <a:xfrm>
            <a:off x="7171055" y="3268345"/>
            <a:ext cx="4540250" cy="645160"/>
          </a:xfrm>
          <a:prstGeom prst="rect">
            <a:avLst/>
          </a:prstGeom>
          <a:noFill/>
        </p:spPr>
        <p:txBody>
          <a:bodyPr wrap="square" rtlCol="0">
            <a:spAutoFit/>
          </a:bodyPr>
          <a:p>
            <a:r>
              <a:rPr lang="en-US" altLang="zh-CN" sz="1600">
                <a:latin typeface="宋体" pitchFamily="2" charset="-122"/>
                <a:ea typeface="宋体" pitchFamily="2" charset="-122"/>
                <a:cs typeface="Arial" panose="02080604020202020204" pitchFamily="34" charset="0"/>
                <a:sym typeface="+mn-ea"/>
              </a:rPr>
              <a:t>●</a:t>
            </a:r>
            <a:r>
              <a:rPr lang="en-US" altLang="zh-CN">
                <a:latin typeface="Arial" panose="02080604020202020204" pitchFamily="34" charset="0"/>
                <a:cs typeface="Arial" panose="02080604020202020204" pitchFamily="34" charset="0"/>
              </a:rPr>
              <a:t>A</a:t>
            </a:r>
            <a:r>
              <a:rPr lang="en-US" altLang="zh-CN">
                <a:latin typeface="Arial" panose="02080604020202020204" pitchFamily="34" charset="0"/>
                <a:cs typeface="Arial" panose="02080604020202020204" pitchFamily="34" charset="0"/>
              </a:rPr>
              <a:t>pparent superluminal motion observed</a:t>
            </a:r>
            <a:endParaRPr lang="en-US" altLang="zh-CN">
              <a:latin typeface="Arial" panose="02080604020202020204" pitchFamily="34" charset="0"/>
              <a:cs typeface="Arial" panose="02080604020202020204" pitchFamily="34" charset="0"/>
            </a:endParaRPr>
          </a:p>
          <a:p>
            <a:r>
              <a:rPr lang="en-US" altLang="zh-CN">
                <a:latin typeface="Arial" panose="02080604020202020204" pitchFamily="34" charset="0"/>
                <a:cs typeface="Arial" panose="02080604020202020204" pitchFamily="34" charset="0"/>
              </a:rPr>
              <a:t>   in the radio regime</a:t>
            </a:r>
            <a:endParaRPr lang="en-US" altLang="zh-CN">
              <a:latin typeface="Arial" panose="02080604020202020204" pitchFamily="34" charset="0"/>
              <a:cs typeface="Arial" panose="02080604020202020204" pitchFamily="34" charset="0"/>
            </a:endParaRPr>
          </a:p>
        </p:txBody>
      </p:sp>
      <p:sp>
        <p:nvSpPr>
          <p:cNvPr id="14" name="文本框 13"/>
          <p:cNvSpPr txBox="1"/>
          <p:nvPr/>
        </p:nvSpPr>
        <p:spPr>
          <a:xfrm>
            <a:off x="7171055" y="4226560"/>
            <a:ext cx="4784090" cy="645160"/>
          </a:xfrm>
          <a:prstGeom prst="rect">
            <a:avLst/>
          </a:prstGeom>
          <a:noFill/>
        </p:spPr>
        <p:txBody>
          <a:bodyPr wrap="square" rtlCol="0">
            <a:spAutoFit/>
          </a:bodyPr>
          <a:p>
            <a:r>
              <a:rPr lang="en-US" altLang="zh-CN" sz="1600">
                <a:latin typeface="宋体" pitchFamily="2" charset="-122"/>
                <a:ea typeface="宋体" pitchFamily="2" charset="-122"/>
                <a:cs typeface="Arial" panose="02080604020202020204" pitchFamily="34" charset="0"/>
                <a:sym typeface="+mn-ea"/>
              </a:rPr>
              <a:t>●</a:t>
            </a:r>
            <a:r>
              <a:rPr lang="en-US" altLang="zh-CN">
                <a:latin typeface="Arial" panose="02080604020202020204" pitchFamily="34" charset="0"/>
                <a:cs typeface="Arial" panose="02080604020202020204" pitchFamily="34" charset="0"/>
              </a:rPr>
              <a:t>N</a:t>
            </a:r>
            <a:r>
              <a:rPr lang="en-US" altLang="zh-CN">
                <a:latin typeface="Arial" panose="02080604020202020204" pitchFamily="34" charset="0"/>
                <a:cs typeface="Arial" panose="02080604020202020204" pitchFamily="34" charset="0"/>
              </a:rPr>
              <a:t>on-thermal continuum spectra dominated</a:t>
            </a:r>
            <a:endParaRPr lang="en-US" altLang="zh-CN">
              <a:latin typeface="Arial" panose="02080604020202020204" pitchFamily="34" charset="0"/>
              <a:cs typeface="Arial" panose="02080604020202020204" pitchFamily="34" charset="0"/>
            </a:endParaRPr>
          </a:p>
          <a:p>
            <a:r>
              <a:rPr lang="en-US" altLang="zh-CN">
                <a:latin typeface="Arial" panose="02080604020202020204" pitchFamily="34" charset="0"/>
                <a:cs typeface="Arial" panose="02080604020202020204" pitchFamily="34" charset="0"/>
              </a:rPr>
              <a:t>   by nuclear emission</a:t>
            </a:r>
            <a:endParaRPr lang="en-US" altLang="zh-CN">
              <a:latin typeface="Arial" panose="02080604020202020204" pitchFamily="34" charset="0"/>
              <a:cs typeface="Arial" panose="02080604020202020204" pitchFamily="34" charset="0"/>
            </a:endParaRPr>
          </a:p>
        </p:txBody>
      </p:sp>
      <p:sp>
        <p:nvSpPr>
          <p:cNvPr id="15" name="文本框 14"/>
          <p:cNvSpPr txBox="1"/>
          <p:nvPr/>
        </p:nvSpPr>
        <p:spPr>
          <a:xfrm>
            <a:off x="7171055" y="5184775"/>
            <a:ext cx="4064000" cy="368300"/>
          </a:xfrm>
          <a:prstGeom prst="rect">
            <a:avLst/>
          </a:prstGeom>
          <a:noFill/>
        </p:spPr>
        <p:txBody>
          <a:bodyPr wrap="square" rtlCol="0">
            <a:spAutoFit/>
          </a:bodyPr>
          <a:p>
            <a:r>
              <a:rPr lang="en-US" altLang="zh-CN" sz="1600">
                <a:latin typeface="宋体" pitchFamily="2" charset="-122"/>
                <a:ea typeface="宋体" pitchFamily="2" charset="-122"/>
                <a:cs typeface="Arial" panose="02080604020202020204" pitchFamily="34" charset="0"/>
                <a:sym typeface="+mn-ea"/>
              </a:rPr>
              <a:t>●</a:t>
            </a:r>
            <a:r>
              <a:rPr lang="en-US" altLang="zh-CN">
                <a:latin typeface="Arial" panose="02080604020202020204" pitchFamily="34" charset="0"/>
                <a:cs typeface="Arial" panose="02080604020202020204" pitchFamily="34" charset="0"/>
              </a:rPr>
              <a:t>S</a:t>
            </a:r>
            <a:r>
              <a:rPr lang="en-US" altLang="zh-CN">
                <a:latin typeface="Arial" panose="02080604020202020204" pitchFamily="34" charset="0"/>
                <a:cs typeface="Arial" panose="02080604020202020204" pitchFamily="34" charset="0"/>
              </a:rPr>
              <a:t>trong gamma-ray emission</a:t>
            </a:r>
            <a:endParaRPr lang="en-US" altLang="zh-CN">
              <a:latin typeface="Arial" panose="02080604020202020204" pitchFamily="34" charset="0"/>
              <a:cs typeface="Arial" panose="02080604020202020204" pitchFamily="34" charset="0"/>
            </a:endParaRPr>
          </a:p>
        </p:txBody>
      </p:sp>
      <p:sp>
        <p:nvSpPr>
          <p:cNvPr id="8" name="文本框 7"/>
          <p:cNvSpPr txBox="1"/>
          <p:nvPr/>
        </p:nvSpPr>
        <p:spPr>
          <a:xfrm>
            <a:off x="5474970" y="3143885"/>
            <a:ext cx="1179195" cy="460375"/>
          </a:xfrm>
          <a:prstGeom prst="rect">
            <a:avLst/>
          </a:prstGeom>
          <a:solidFill>
            <a:schemeClr val="bg1"/>
          </a:solidFill>
        </p:spPr>
        <p:txBody>
          <a:bodyPr wrap="square" rtlCol="0">
            <a:spAutoFit/>
          </a:bodyPr>
          <a:p>
            <a:r>
              <a:rPr lang="en-US" altLang="zh-CN" sz="2400" b="1">
                <a:solidFill>
                  <a:srgbClr val="FF0000"/>
                </a:solidFill>
                <a:latin typeface="Arial" panose="02080604020202020204" pitchFamily="34" charset="0"/>
                <a:cs typeface="Arial" panose="02080604020202020204" pitchFamily="34" charset="0"/>
                <a:sym typeface="+mn-ea"/>
              </a:rPr>
              <a:t>Blazar</a:t>
            </a:r>
            <a:endParaRPr lang="en-US" altLang="zh-CN" sz="2400" b="1">
              <a:solidFill>
                <a:srgbClr val="FF0000"/>
              </a:solidFill>
              <a:latin typeface="Arial" panose="02080604020202020204" pitchFamily="34" charset="0"/>
              <a:cs typeface="Arial" panose="02080604020202020204" pitchFamily="34" charset="0"/>
              <a:sym typeface="+mn-ea"/>
            </a:endParaRPr>
          </a:p>
        </p:txBody>
      </p:sp>
      <p:sp>
        <p:nvSpPr>
          <p:cNvPr id="4" name="文本框 3"/>
          <p:cNvSpPr txBox="1"/>
          <p:nvPr/>
        </p:nvSpPr>
        <p:spPr>
          <a:xfrm>
            <a:off x="916940" y="5655310"/>
            <a:ext cx="5046345" cy="368300"/>
          </a:xfrm>
          <a:prstGeom prst="rect">
            <a:avLst/>
          </a:prstGeom>
          <a:noFill/>
        </p:spPr>
        <p:txBody>
          <a:bodyPr wrap="square" rtlCol="0">
            <a:spAutoFit/>
          </a:bodyPr>
          <a:p>
            <a:pPr algn="ctr"/>
            <a:r>
              <a:rPr lang="en-US" altLang="zh-CN" b="1">
                <a:latin typeface="Arial" panose="02080604020202020204" pitchFamily="34" charset="0"/>
                <a:cs typeface="Arial" panose="02080604020202020204" pitchFamily="34" charset="0"/>
              </a:rPr>
              <a:t>The unified model of Active Galactic Nuclei</a:t>
            </a:r>
            <a:endParaRPr lang="en-US" altLang="zh-CN" b="1">
              <a:latin typeface="Arial" panose="02080604020202020204" pitchFamily="34" charset="0"/>
              <a:cs typeface="Arial" panose="02080604020202020204" pitchFamily="34" charset="0"/>
            </a:endParaRPr>
          </a:p>
        </p:txBody>
      </p:sp>
      <p:sp>
        <p:nvSpPr>
          <p:cNvPr id="17" name="矩形 16"/>
          <p:cNvSpPr/>
          <p:nvPr/>
        </p:nvSpPr>
        <p:spPr>
          <a:xfrm>
            <a:off x="2979420" y="744220"/>
            <a:ext cx="1231265" cy="2524125"/>
          </a:xfrm>
          <a:prstGeom prst="rect">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upLeft)">
                                      <p:cBhvr>
                                        <p:cTn id="17" dur="500"/>
                                        <p:tgtEl>
                                          <p:spTgt spid="17"/>
                                        </p:tgtEl>
                                      </p:cBhvr>
                                    </p:animEffect>
                                  </p:childTnLst>
                                </p:cTn>
                              </p:par>
                              <p:par>
                                <p:cTn id="18" presetID="18" presetClass="entr" presetSubtype="3"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up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par>
                          <p:cTn id="26" fill="hold">
                            <p:stCondLst>
                              <p:cond delay="500"/>
                            </p:stCondLst>
                            <p:childTnLst>
                              <p:par>
                                <p:cTn id="27" presetID="18" presetClass="entr" presetSubtype="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trips(downRigh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trips(downRigh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Righ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strips(downRigh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strips(downRigh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strips(downRight)">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P spid="9" grpId="0"/>
      <p:bldP spid="10" grpId="0"/>
      <p:bldP spid="12" grpId="0"/>
      <p:bldP spid="13" grpId="0"/>
      <p:bldP spid="14" grpId="0"/>
      <p:bldP spid="15" grpId="0"/>
      <p:bldP spid="4"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上下箭头 26"/>
          <p:cNvSpPr/>
          <p:nvPr/>
        </p:nvSpPr>
        <p:spPr>
          <a:xfrm>
            <a:off x="8066405" y="2783205"/>
            <a:ext cx="257810" cy="1481455"/>
          </a:xfrm>
          <a:prstGeom prst="up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上下箭头 24"/>
          <p:cNvSpPr/>
          <p:nvPr/>
        </p:nvSpPr>
        <p:spPr>
          <a:xfrm>
            <a:off x="3796665" y="2783205"/>
            <a:ext cx="257810" cy="1481455"/>
          </a:xfrm>
          <a:prstGeom prst="up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稻壳设计师康帅1"/>
          <p:cNvSpPr/>
          <p:nvPr/>
        </p:nvSpPr>
        <p:spPr>
          <a:xfrm>
            <a:off x="0" y="0"/>
            <a:ext cx="12192000" cy="624840"/>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12192000" cy="624840"/>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background</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sp>
        <p:nvSpPr>
          <p:cNvPr id="4" name="文本框 3"/>
          <p:cNvSpPr txBox="1"/>
          <p:nvPr/>
        </p:nvSpPr>
        <p:spPr>
          <a:xfrm>
            <a:off x="1774825" y="2319655"/>
            <a:ext cx="4302125" cy="368300"/>
          </a:xfrm>
          <a:prstGeom prst="rect">
            <a:avLst/>
          </a:prstGeom>
          <a:noFill/>
        </p:spPr>
        <p:txBody>
          <a:bodyPr wrap="square" rtlCol="0">
            <a:spAutoFit/>
          </a:bodyPr>
          <a:p>
            <a:pPr algn="ctr"/>
            <a:r>
              <a:rPr lang="en-US" altLang="zh-CN">
                <a:latin typeface="Arial" panose="02080604020202020204" pitchFamily="34" charset="0"/>
                <a:cs typeface="Arial" panose="02080604020202020204" pitchFamily="34" charset="0"/>
                <a:sym typeface="+mn-ea"/>
              </a:rPr>
              <a:t>Flat Spectrum Radio Quasars (FSRQs)</a:t>
            </a:r>
            <a:endParaRPr lang="en-US" altLang="zh-CN">
              <a:latin typeface="Arial" panose="02080604020202020204" pitchFamily="34" charset="0"/>
              <a:cs typeface="Arial" panose="02080604020202020204" pitchFamily="34" charset="0"/>
              <a:sym typeface="+mn-ea"/>
            </a:endParaRPr>
          </a:p>
        </p:txBody>
      </p:sp>
      <p:sp>
        <p:nvSpPr>
          <p:cNvPr id="16" name="文本框 15"/>
          <p:cNvSpPr txBox="1"/>
          <p:nvPr/>
        </p:nvSpPr>
        <p:spPr>
          <a:xfrm>
            <a:off x="6978650" y="2291715"/>
            <a:ext cx="3343275" cy="368300"/>
          </a:xfrm>
          <a:prstGeom prst="rect">
            <a:avLst/>
          </a:prstGeom>
          <a:noFill/>
        </p:spPr>
        <p:txBody>
          <a:bodyPr wrap="square" rtlCol="0">
            <a:spAutoFit/>
          </a:bodyPr>
          <a:p>
            <a:pPr algn="ctr"/>
            <a:r>
              <a:rPr lang="en-US" altLang="zh-CN">
                <a:latin typeface="Arial" panose="02080604020202020204" pitchFamily="34" charset="0"/>
                <a:cs typeface="Arial" panose="02080604020202020204" pitchFamily="34" charset="0"/>
                <a:sym typeface="+mn-ea"/>
              </a:rPr>
              <a:t>BL Lacertae objects (BL Lacs)</a:t>
            </a:r>
            <a:endParaRPr lang="en-US" altLang="zh-CN">
              <a:latin typeface="Arial" panose="02080604020202020204" pitchFamily="34" charset="0"/>
              <a:cs typeface="Arial" panose="02080604020202020204" pitchFamily="34" charset="0"/>
              <a:sym typeface="+mn-ea"/>
            </a:endParaRPr>
          </a:p>
        </p:txBody>
      </p:sp>
      <p:sp>
        <p:nvSpPr>
          <p:cNvPr id="18" name="右箭头 17"/>
          <p:cNvSpPr/>
          <p:nvPr/>
        </p:nvSpPr>
        <p:spPr>
          <a:xfrm rot="8100000">
            <a:off x="4972050" y="1788795"/>
            <a:ext cx="1059180" cy="284480"/>
          </a:xfrm>
          <a:prstGeom prst="rightArrow">
            <a:avLst>
              <a:gd name="adj1" fmla="val 38381"/>
              <a:gd name="adj2" fmla="val 50000"/>
            </a:avLst>
          </a:prstGeom>
          <a:ln cap="flat">
            <a:roun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5431155" y="1060450"/>
            <a:ext cx="1330325" cy="460375"/>
          </a:xfrm>
          <a:prstGeom prst="rect">
            <a:avLst/>
          </a:prstGeom>
          <a:noFill/>
        </p:spPr>
        <p:txBody>
          <a:bodyPr wrap="square" rtlCol="0">
            <a:spAutoFit/>
          </a:bodyPr>
          <a:p>
            <a:pPr algn="ctr"/>
            <a:r>
              <a:rPr lang="en-US" altLang="zh-CN" sz="2400" b="1">
                <a:solidFill>
                  <a:srgbClr val="FF0000"/>
                </a:solidFill>
                <a:latin typeface="Arial" panose="02080604020202020204" pitchFamily="34" charset="0"/>
                <a:cs typeface="Arial" panose="02080604020202020204" pitchFamily="34" charset="0"/>
                <a:sym typeface="+mn-ea"/>
              </a:rPr>
              <a:t>Blazars</a:t>
            </a:r>
            <a:endParaRPr lang="en-US" altLang="zh-CN" sz="2400" b="1">
              <a:solidFill>
                <a:srgbClr val="FF0000"/>
              </a:solidFill>
              <a:latin typeface="Arial" panose="02080604020202020204" pitchFamily="34" charset="0"/>
              <a:cs typeface="Arial" panose="02080604020202020204" pitchFamily="34" charset="0"/>
              <a:sym typeface="+mn-ea"/>
            </a:endParaRPr>
          </a:p>
        </p:txBody>
      </p:sp>
      <p:sp>
        <p:nvSpPr>
          <p:cNvPr id="23" name="右箭头 22"/>
          <p:cNvSpPr/>
          <p:nvPr/>
        </p:nvSpPr>
        <p:spPr>
          <a:xfrm rot="2880000">
            <a:off x="6176645" y="1837055"/>
            <a:ext cx="1059180" cy="284480"/>
          </a:xfrm>
          <a:prstGeom prst="rightArrow">
            <a:avLst>
              <a:gd name="adj1" fmla="val 38381"/>
              <a:gd name="adj2" fmla="val 60386"/>
            </a:avLst>
          </a:prstGeom>
          <a:ln cap="flat">
            <a:roun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nvSpPr>
        <p:spPr>
          <a:xfrm>
            <a:off x="2764790" y="3399155"/>
            <a:ext cx="6661785" cy="368300"/>
          </a:xfrm>
          <a:prstGeom prst="rect">
            <a:avLst/>
          </a:prstGeom>
          <a:solidFill>
            <a:srgbClr val="FFFF00"/>
          </a:solidFill>
        </p:spPr>
        <p:txBody>
          <a:bodyPr wrap="square" rtlCol="0">
            <a:spAutoFit/>
          </a:bodyPr>
          <a:p>
            <a:pPr algn="ctr"/>
            <a:r>
              <a:rPr lang="en-US" altLang="zh-CN">
                <a:solidFill>
                  <a:schemeClr val="tx1"/>
                </a:solidFill>
                <a:highlight>
                  <a:srgbClr val="FFFF00"/>
                </a:highlight>
                <a:latin typeface="Arial" panose="02080604020202020204" pitchFamily="34" charset="0"/>
                <a:cs typeface="Arial" panose="02080604020202020204" pitchFamily="34" charset="0"/>
              </a:rPr>
              <a:t>The equivalent width (EW) of the emission lines in their spectra.</a:t>
            </a:r>
            <a:endParaRPr lang="en-US" altLang="zh-CN">
              <a:solidFill>
                <a:schemeClr val="tx1"/>
              </a:solidFill>
              <a:highlight>
                <a:srgbClr val="FFFF00"/>
              </a:highlight>
              <a:latin typeface="Arial" panose="02080604020202020204" pitchFamily="34" charset="0"/>
              <a:cs typeface="Arial" panose="02080604020202020204" pitchFamily="34" charset="0"/>
            </a:endParaRPr>
          </a:p>
        </p:txBody>
      </p:sp>
      <p:sp>
        <p:nvSpPr>
          <p:cNvPr id="28" name="文本框 27"/>
          <p:cNvSpPr txBox="1"/>
          <p:nvPr/>
        </p:nvSpPr>
        <p:spPr>
          <a:xfrm>
            <a:off x="2872105" y="4505960"/>
            <a:ext cx="2106930" cy="398780"/>
          </a:xfrm>
          <a:prstGeom prst="rect">
            <a:avLst/>
          </a:prstGeom>
          <a:noFill/>
        </p:spPr>
        <p:txBody>
          <a:bodyPr wrap="square" rtlCol="0">
            <a:spAutoFit/>
          </a:bodyPr>
          <a:p>
            <a:pPr algn="ctr"/>
            <a:r>
              <a:rPr lang="en-US" altLang="zh-CN" sz="2000" b="1">
                <a:latin typeface="Arial" panose="02080604020202020204" pitchFamily="34" charset="0"/>
                <a:cs typeface="Arial" panose="02080604020202020204" pitchFamily="34" charset="0"/>
              </a:rPr>
              <a:t>EW &gt; 5 </a:t>
            </a:r>
            <a:r>
              <a:rPr lang="en-US" altLang="en-US" sz="2000" b="1">
                <a:latin typeface="微软雅黑" panose="020B0503020204020204" charset="-122"/>
                <a:ea typeface="微软雅黑" panose="020B0503020204020204" charset="-122"/>
                <a:cs typeface="Arial" panose="02080604020202020204" pitchFamily="34" charset="0"/>
              </a:rPr>
              <a:t>Å</a:t>
            </a:r>
            <a:r>
              <a:rPr lang="en-US" altLang="zh-CN" sz="2000" b="1">
                <a:latin typeface="Arial" panose="02080604020202020204" pitchFamily="34" charset="0"/>
                <a:cs typeface="Arial" panose="02080604020202020204" pitchFamily="34" charset="0"/>
              </a:rPr>
              <a:t> </a:t>
            </a:r>
            <a:endParaRPr lang="en-US" altLang="zh-CN" sz="2000" b="1">
              <a:latin typeface="Arial" panose="02080604020202020204" pitchFamily="34" charset="0"/>
              <a:cs typeface="Arial" panose="02080604020202020204" pitchFamily="34" charset="0"/>
            </a:endParaRPr>
          </a:p>
        </p:txBody>
      </p:sp>
      <p:sp>
        <p:nvSpPr>
          <p:cNvPr id="30" name="文本框 29"/>
          <p:cNvSpPr txBox="1"/>
          <p:nvPr/>
        </p:nvSpPr>
        <p:spPr>
          <a:xfrm>
            <a:off x="7282180" y="4505960"/>
            <a:ext cx="1826895" cy="398780"/>
          </a:xfrm>
          <a:prstGeom prst="rect">
            <a:avLst/>
          </a:prstGeom>
          <a:noFill/>
        </p:spPr>
        <p:txBody>
          <a:bodyPr wrap="square" rtlCol="0">
            <a:spAutoFit/>
          </a:bodyPr>
          <a:p>
            <a:pPr algn="ctr"/>
            <a:r>
              <a:rPr lang="en-US" altLang="zh-CN" sz="2000" b="1">
                <a:latin typeface="Arial" panose="02080604020202020204" pitchFamily="34" charset="0"/>
                <a:cs typeface="Arial" panose="02080604020202020204" pitchFamily="34" charset="0"/>
              </a:rPr>
              <a:t>EW &lt; 5 </a:t>
            </a:r>
            <a:r>
              <a:rPr lang="en-US" altLang="zh-CN" sz="2000" b="1">
                <a:latin typeface="Arial" panose="02080604020202020204" pitchFamily="34" charset="0"/>
                <a:cs typeface="Arial" panose="02080604020202020204" pitchFamily="34" charset="0"/>
                <a:sym typeface="+mn-ea"/>
              </a:rPr>
              <a:t> </a:t>
            </a:r>
            <a:r>
              <a:rPr lang="en-US" altLang="en-US" sz="2000" b="1">
                <a:latin typeface="微软雅黑" panose="020B0503020204020204" charset="-122"/>
                <a:ea typeface="微软雅黑" panose="020B0503020204020204" charset="-122"/>
                <a:cs typeface="Arial" panose="02080604020202020204" pitchFamily="34" charset="0"/>
                <a:sym typeface="+mn-ea"/>
              </a:rPr>
              <a:t>Å</a:t>
            </a:r>
            <a:r>
              <a:rPr lang="en-US" altLang="zh-CN" sz="2000" b="1">
                <a:latin typeface="Arial" panose="02080604020202020204" pitchFamily="34" charset="0"/>
                <a:cs typeface="Arial" panose="02080604020202020204" pitchFamily="34" charset="0"/>
              </a:rPr>
              <a:t> </a:t>
            </a:r>
            <a:endParaRPr lang="en-US" altLang="zh-CN" sz="2000" b="1">
              <a:latin typeface="Arial" panose="02080604020202020204" pitchFamily="34" charset="0"/>
              <a:cs typeface="Arial" panose="02080604020202020204" pitchFamily="34" charset="0"/>
            </a:endParaRPr>
          </a:p>
        </p:txBody>
      </p:sp>
      <p:sp>
        <p:nvSpPr>
          <p:cNvPr id="3" name="圆角矩形 2"/>
          <p:cNvSpPr/>
          <p:nvPr/>
        </p:nvSpPr>
        <p:spPr>
          <a:xfrm>
            <a:off x="4916805" y="1520825"/>
            <a:ext cx="2365375" cy="473075"/>
          </a:xfrm>
          <a:prstGeom prst="roundRect">
            <a:avLst/>
          </a:prstGeom>
          <a:solidFill>
            <a:schemeClr val="bg1"/>
          </a:solidFill>
          <a:ln w="158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olidFill>
                  <a:schemeClr val="tx1"/>
                </a:solidFill>
                <a:latin typeface="Arial" panose="02080604020202020204" pitchFamily="34" charset="0"/>
                <a:cs typeface="Arial" panose="02080604020202020204" pitchFamily="34" charset="0"/>
                <a:sym typeface="+mn-ea"/>
              </a:rPr>
              <a:t>（</a:t>
            </a:r>
            <a:r>
              <a:rPr lang="en-US" altLang="zh-CN">
                <a:solidFill>
                  <a:schemeClr val="tx1"/>
                </a:solidFill>
                <a:latin typeface="Arial" panose="02080604020202020204" pitchFamily="34" charset="0"/>
                <a:cs typeface="Arial" panose="02080604020202020204" pitchFamily="34" charset="0"/>
                <a:sym typeface="+mn-ea"/>
              </a:rPr>
              <a:t>Blazar dichotomy</a:t>
            </a:r>
            <a:r>
              <a:rPr lang="zh-CN" altLang="en-US">
                <a:solidFill>
                  <a:schemeClr val="tx1"/>
                </a:solidFill>
                <a:latin typeface="Arial" panose="02080604020202020204" pitchFamily="34" charset="0"/>
                <a:cs typeface="Arial" panose="02080604020202020204" pitchFamily="34" charset="0"/>
                <a:sym typeface="+mn-ea"/>
              </a:rPr>
              <a:t>）</a:t>
            </a:r>
            <a:endParaRPr lang="zh-CN" altLang="en-US">
              <a:solidFill>
                <a:schemeClr val="tx1"/>
              </a:solidFill>
              <a:latin typeface="Arial" panose="02080604020202020204" pitchFamily="34" charset="0"/>
              <a:cs typeface="Arial" panose="02080604020202020204" pitchFamily="34" charset="0"/>
              <a:sym typeface="+mn-ea"/>
            </a:endParaRPr>
          </a:p>
        </p:txBody>
      </p:sp>
      <p:graphicFrame>
        <p:nvGraphicFramePr>
          <p:cNvPr id="5" name="对象 4">
            <a:hlinkClick r:id="" action="ppaction://ole?verb="/>
          </p:cNvPr>
          <p:cNvGraphicFramePr>
            <a:graphicFrameLocks noChangeAspect="1"/>
          </p:cNvGraphicFramePr>
          <p:nvPr/>
        </p:nvGraphicFramePr>
        <p:xfrm>
          <a:off x="6038850" y="3444240"/>
          <a:ext cx="114300" cy="215900"/>
        </p:xfrm>
        <a:graphic>
          <a:graphicData uri="http://schemas.openxmlformats.org/presentationml/2006/ole">
            <mc:AlternateContent xmlns:mc="http://schemas.openxmlformats.org/markup-compatibility/2006">
              <mc:Choice xmlns:v="urn:schemas-microsoft-com:vml" Requires="v">
                <p:oleObj spid="_x0000_s1025" name="" r:id="rId1" imgW="114300" imgH="215900" progId="Equation.KSEE3">
                  <p:embed/>
                </p:oleObj>
              </mc:Choice>
              <mc:Fallback>
                <p:oleObj name="" r:id="rId1" imgW="114300" imgH="215900" progId="Equation.KSEE3">
                  <p:embed/>
                  <p:pic>
                    <p:nvPicPr>
                      <p:cNvPr id="0" name="图片 1024"/>
                      <p:cNvPicPr/>
                      <p:nvPr/>
                    </p:nvPicPr>
                    <p:blipFill>
                      <a:blip r:embed="rId2"/>
                      <a:stretch>
                        <a:fillRect/>
                      </a:stretch>
                    </p:blipFill>
                    <p:spPr>
                      <a:xfrm>
                        <a:off x="6038850" y="3444240"/>
                        <a:ext cx="114300" cy="215900"/>
                      </a:xfrm>
                      <a:prstGeom prst="rect">
                        <a:avLst/>
                      </a:prstGeom>
                    </p:spPr>
                  </p:pic>
                </p:oleObj>
              </mc:Fallback>
            </mc:AlternateContent>
          </a:graphicData>
        </a:graphic>
      </p:graphicFrame>
      <p:sp>
        <p:nvSpPr>
          <p:cNvPr id="6" name="文本框 5"/>
          <p:cNvSpPr txBox="1"/>
          <p:nvPr/>
        </p:nvSpPr>
        <p:spPr>
          <a:xfrm>
            <a:off x="1904365" y="443611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23" grpId="0" bldLvl="0" animBg="1"/>
      <p:bldP spid="16" grpId="0"/>
      <p:bldP spid="24" grpId="0" bldLvl="0" animBg="1"/>
      <p:bldP spid="25" grpId="0" bldLvl="0" animBg="1"/>
      <p:bldP spid="28" grpId="0"/>
      <p:bldP spid="27" grpId="0" bldLvl="0" animBg="1"/>
      <p:bldP spid="30" grpId="0"/>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23"/>
          <p:cNvSpPr/>
          <p:nvPr/>
        </p:nvSpPr>
        <p:spPr>
          <a:xfrm>
            <a:off x="4453890" y="3399790"/>
            <a:ext cx="3240000" cy="32400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 name="组合 6"/>
          <p:cNvGrpSpPr/>
          <p:nvPr/>
        </p:nvGrpSpPr>
        <p:grpSpPr>
          <a:xfrm>
            <a:off x="0" y="0"/>
            <a:ext cx="12192000" cy="625475"/>
            <a:chOff x="0" y="0"/>
            <a:chExt cx="19200" cy="985"/>
          </a:xfrm>
        </p:grpSpPr>
        <p:sp>
          <p:nvSpPr>
            <p:cNvPr id="11" name="稻壳设计师康帅1"/>
            <p:cNvSpPr/>
            <p:nvPr/>
          </p:nvSpPr>
          <p:spPr>
            <a:xfrm>
              <a:off x="0" y="0"/>
              <a:ext cx="19200" cy="985"/>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5978" cy="984"/>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Questions </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grpSp>
      <p:sp>
        <p:nvSpPr>
          <p:cNvPr id="3" name="文本框 2"/>
          <p:cNvSpPr txBox="1"/>
          <p:nvPr/>
        </p:nvSpPr>
        <p:spPr>
          <a:xfrm>
            <a:off x="0" y="1576705"/>
            <a:ext cx="2190115" cy="645160"/>
          </a:xfrm>
          <a:prstGeom prst="rect">
            <a:avLst/>
          </a:prstGeom>
          <a:noFill/>
        </p:spPr>
        <p:txBody>
          <a:bodyPr wrap="square" rtlCol="0">
            <a:spAutoFit/>
          </a:bodyPr>
          <a:p>
            <a:pPr algn="ctr"/>
            <a:r>
              <a:rPr lang="en-US" altLang="zh-CN" b="1">
                <a:latin typeface="Arial" panose="02080604020202020204" pitchFamily="34" charset="0"/>
                <a:cs typeface="Arial" panose="02080604020202020204" pitchFamily="34" charset="0"/>
              </a:rPr>
              <a:t>The key questions unresolved:</a:t>
            </a:r>
            <a:endParaRPr lang="en-US" altLang="zh-CN" b="1">
              <a:latin typeface="Arial" panose="02080604020202020204" pitchFamily="34" charset="0"/>
              <a:cs typeface="Arial" panose="02080604020202020204" pitchFamily="34" charset="0"/>
            </a:endParaRPr>
          </a:p>
        </p:txBody>
      </p:sp>
      <p:sp>
        <p:nvSpPr>
          <p:cNvPr id="6" name="文本框 5"/>
          <p:cNvSpPr txBox="1"/>
          <p:nvPr/>
        </p:nvSpPr>
        <p:spPr>
          <a:xfrm>
            <a:off x="2720340" y="857250"/>
            <a:ext cx="8981440" cy="368300"/>
          </a:xfrm>
          <a:prstGeom prst="rect">
            <a:avLst/>
          </a:prstGeom>
          <a:noFill/>
        </p:spPr>
        <p:txBody>
          <a:bodyPr wrap="square" rtlCol="0">
            <a:spAutoFit/>
          </a:bodyPr>
          <a:p>
            <a:pPr algn="l"/>
            <a:r>
              <a:rPr lang="en-US" altLang="zh-CN">
                <a:latin typeface="Arial" panose="02080604020202020204" pitchFamily="34" charset="0"/>
                <a:cs typeface="Arial" panose="02080604020202020204" pitchFamily="34" charset="0"/>
              </a:rPr>
              <a:t>1. What are the statistical characteristics of the flux distributions for BZBs and BZQs?</a:t>
            </a:r>
            <a:endParaRPr lang="en-US" altLang="zh-CN">
              <a:latin typeface="Arial" panose="02080604020202020204" pitchFamily="34" charset="0"/>
              <a:cs typeface="Arial" panose="02080604020202020204" pitchFamily="34" charset="0"/>
            </a:endParaRPr>
          </a:p>
        </p:txBody>
      </p:sp>
      <p:sp>
        <p:nvSpPr>
          <p:cNvPr id="8" name="文本框 7"/>
          <p:cNvSpPr txBox="1"/>
          <p:nvPr/>
        </p:nvSpPr>
        <p:spPr>
          <a:xfrm>
            <a:off x="2720340" y="1228725"/>
            <a:ext cx="5433060" cy="368300"/>
          </a:xfrm>
          <a:prstGeom prst="rect">
            <a:avLst/>
          </a:prstGeom>
          <a:noFill/>
        </p:spPr>
        <p:txBody>
          <a:bodyPr wrap="square" rtlCol="0">
            <a:spAutoFit/>
          </a:bodyPr>
          <a:p>
            <a:r>
              <a:rPr lang="en-US" altLang="zh-CN">
                <a:latin typeface="Arial" panose="02080604020202020204" pitchFamily="34" charset="0"/>
                <a:cs typeface="Arial" panose="02080604020202020204" pitchFamily="34" charset="0"/>
              </a:rPr>
              <a:t>2. To what extent do these distributions truly differ?</a:t>
            </a:r>
            <a:endParaRPr lang="en-US" altLang="zh-CN">
              <a:latin typeface="Arial" panose="02080604020202020204" pitchFamily="34" charset="0"/>
              <a:cs typeface="Arial" panose="02080604020202020204" pitchFamily="34" charset="0"/>
            </a:endParaRPr>
          </a:p>
        </p:txBody>
      </p:sp>
      <p:sp>
        <p:nvSpPr>
          <p:cNvPr id="9" name="文本框 8"/>
          <p:cNvSpPr txBox="1"/>
          <p:nvPr/>
        </p:nvSpPr>
        <p:spPr>
          <a:xfrm>
            <a:off x="2720340" y="1631315"/>
            <a:ext cx="7566660" cy="368300"/>
          </a:xfrm>
          <a:prstGeom prst="rect">
            <a:avLst/>
          </a:prstGeom>
          <a:noFill/>
        </p:spPr>
        <p:txBody>
          <a:bodyPr wrap="square" rtlCol="0">
            <a:spAutoFit/>
          </a:bodyPr>
          <a:p>
            <a:r>
              <a:rPr lang="en-US" altLang="zh-CN">
                <a:latin typeface="Arial" panose="02080604020202020204" pitchFamily="34" charset="0"/>
                <a:cs typeface="Arial" panose="02080604020202020204" pitchFamily="34" charset="0"/>
              </a:rPr>
              <a:t>3. What physical mechanisms drive these differences?</a:t>
            </a:r>
            <a:endParaRPr lang="en-US" altLang="zh-CN">
              <a:latin typeface="Arial" panose="02080604020202020204" pitchFamily="34" charset="0"/>
              <a:cs typeface="Arial" panose="02080604020202020204" pitchFamily="34" charset="0"/>
            </a:endParaRPr>
          </a:p>
        </p:txBody>
      </p:sp>
      <p:sp>
        <p:nvSpPr>
          <p:cNvPr id="10" name="文本框 9"/>
          <p:cNvSpPr txBox="1"/>
          <p:nvPr/>
        </p:nvSpPr>
        <p:spPr>
          <a:xfrm>
            <a:off x="2720340" y="2034540"/>
            <a:ext cx="8897620" cy="645160"/>
          </a:xfrm>
          <a:prstGeom prst="rect">
            <a:avLst/>
          </a:prstGeom>
          <a:noFill/>
        </p:spPr>
        <p:txBody>
          <a:bodyPr wrap="square" rtlCol="0">
            <a:spAutoFit/>
          </a:bodyPr>
          <a:p>
            <a:r>
              <a:rPr lang="en-US" altLang="zh-CN">
                <a:latin typeface="Arial" panose="02080604020202020204" pitchFamily="34" charset="0"/>
                <a:cs typeface="Arial" panose="02080604020202020204" pitchFamily="34" charset="0"/>
              </a:rPr>
              <a:t>4. Can we construct a unified distribution model for the flux of BZBs and BZQs that can serve as a new criterion for identifying new candidates of these subclasses?</a:t>
            </a:r>
            <a:endParaRPr lang="en-US" altLang="zh-CN">
              <a:latin typeface="Arial" panose="02080604020202020204" pitchFamily="34" charset="0"/>
              <a:cs typeface="Arial" panose="02080604020202020204" pitchFamily="34" charset="0"/>
            </a:endParaRPr>
          </a:p>
        </p:txBody>
      </p:sp>
      <p:sp>
        <p:nvSpPr>
          <p:cNvPr id="12" name="左大括号 11"/>
          <p:cNvSpPr/>
          <p:nvPr/>
        </p:nvSpPr>
        <p:spPr>
          <a:xfrm>
            <a:off x="2154555" y="861060"/>
            <a:ext cx="408305" cy="2301875"/>
          </a:xfrm>
          <a:prstGeom prst="leftBrace">
            <a:avLst>
              <a:gd name="adj1" fmla="val 8333"/>
              <a:gd name="adj2" fmla="val 44110"/>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3" name="文本框 12"/>
          <p:cNvSpPr txBox="1"/>
          <p:nvPr/>
        </p:nvSpPr>
        <p:spPr>
          <a:xfrm>
            <a:off x="4852035" y="5751830"/>
            <a:ext cx="2521585" cy="645160"/>
          </a:xfrm>
          <a:prstGeom prst="rect">
            <a:avLst/>
          </a:prstGeom>
          <a:noFill/>
        </p:spPr>
        <p:txBody>
          <a:bodyPr wrap="square" rtlCol="0">
            <a:spAutoFit/>
          </a:bodyPr>
          <a:p>
            <a:pPr algn="ctr"/>
            <a:r>
              <a:rPr lang="en-US" altLang="zh-CN">
                <a:latin typeface="Arial" panose="02080604020202020204" pitchFamily="34" charset="0"/>
                <a:cs typeface="Arial" panose="02080604020202020204" pitchFamily="34" charset="0"/>
              </a:rPr>
              <a:t>The total γ-ray sources</a:t>
            </a:r>
            <a:endParaRPr lang="en-US" altLang="zh-CN">
              <a:latin typeface="Arial" panose="02080604020202020204" pitchFamily="34" charset="0"/>
              <a:cs typeface="Arial" panose="02080604020202020204" pitchFamily="34" charset="0"/>
            </a:endParaRPr>
          </a:p>
          <a:p>
            <a:pPr algn="ctr"/>
            <a:r>
              <a:rPr lang="en-US" altLang="zh-CN">
                <a:latin typeface="Arial" panose="02080604020202020204" pitchFamily="34" charset="0"/>
                <a:cs typeface="Arial" panose="02080604020202020204" pitchFamily="34" charset="0"/>
              </a:rPr>
              <a:t> in the 4FGL-DR4</a:t>
            </a:r>
            <a:endParaRPr lang="en-US" altLang="zh-CN">
              <a:latin typeface="Arial" panose="02080604020202020204" pitchFamily="34" charset="0"/>
              <a:cs typeface="Arial" panose="02080604020202020204" pitchFamily="34" charset="0"/>
            </a:endParaRPr>
          </a:p>
        </p:txBody>
      </p:sp>
      <p:sp>
        <p:nvSpPr>
          <p:cNvPr id="25" name="饼形 24"/>
          <p:cNvSpPr/>
          <p:nvPr/>
        </p:nvSpPr>
        <p:spPr>
          <a:xfrm>
            <a:off x="4453890" y="3397885"/>
            <a:ext cx="3240000" cy="3240000"/>
          </a:xfrm>
          <a:prstGeom prst="pie">
            <a:avLst>
              <a:gd name="adj1" fmla="val 9837351"/>
              <a:gd name="adj2" fmla="val 7781"/>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27" name="饼形 26"/>
          <p:cNvSpPr/>
          <p:nvPr/>
        </p:nvSpPr>
        <p:spPr>
          <a:xfrm>
            <a:off x="4453890" y="3399790"/>
            <a:ext cx="3240000" cy="3240000"/>
          </a:xfrm>
          <a:prstGeom prst="pie">
            <a:avLst>
              <a:gd name="adj1" fmla="val 9835021"/>
              <a:gd name="adj2" fmla="val 21366531"/>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14" name="文本框 13"/>
          <p:cNvSpPr txBox="1"/>
          <p:nvPr/>
        </p:nvSpPr>
        <p:spPr>
          <a:xfrm>
            <a:off x="5368925" y="3963035"/>
            <a:ext cx="1052195" cy="645160"/>
          </a:xfrm>
          <a:prstGeom prst="rect">
            <a:avLst/>
          </a:prstGeom>
          <a:noFill/>
        </p:spPr>
        <p:txBody>
          <a:bodyPr wrap="square" rtlCol="0">
            <a:spAutoFit/>
          </a:bodyPr>
          <a:p>
            <a:pPr algn="ctr"/>
            <a:r>
              <a:rPr lang="en-US" altLang="zh-CN">
                <a:latin typeface="Arial" panose="02080604020202020204" pitchFamily="34" charset="0"/>
                <a:cs typeface="Arial" panose="02080604020202020204" pitchFamily="34" charset="0"/>
              </a:rPr>
              <a:t>Blazars </a:t>
            </a:r>
            <a:endParaRPr lang="en-US" altLang="zh-CN">
              <a:latin typeface="Arial" panose="02080604020202020204" pitchFamily="34" charset="0"/>
              <a:cs typeface="Arial" panose="02080604020202020204" pitchFamily="34" charset="0"/>
            </a:endParaRPr>
          </a:p>
          <a:p>
            <a:pPr algn="ctr"/>
            <a:r>
              <a:rPr lang="en-US" altLang="zh-CN">
                <a:latin typeface="Arial" panose="02080604020202020204" pitchFamily="34" charset="0"/>
                <a:cs typeface="Arial" panose="02080604020202020204" pitchFamily="34" charset="0"/>
              </a:rPr>
              <a:t> 97.09%</a:t>
            </a:r>
            <a:endParaRPr lang="en-US" altLang="zh-CN">
              <a:latin typeface="Arial" panose="02080604020202020204" pitchFamily="34" charset="0"/>
              <a:cs typeface="Arial" panose="02080604020202020204" pitchFamily="34" charset="0"/>
            </a:endParaRPr>
          </a:p>
        </p:txBody>
      </p:sp>
      <p:sp>
        <p:nvSpPr>
          <p:cNvPr id="35" name="圆角矩形 34"/>
          <p:cNvSpPr/>
          <p:nvPr/>
        </p:nvSpPr>
        <p:spPr>
          <a:xfrm>
            <a:off x="3939540" y="5045710"/>
            <a:ext cx="4347210" cy="662940"/>
          </a:xfrm>
          <a:prstGeom prst="roundRect">
            <a:avLst/>
          </a:prstGeom>
          <a:solidFill>
            <a:schemeClr val="bg1"/>
          </a:solidFill>
          <a:ln w="254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latin typeface="Arial" panose="02080604020202020204" pitchFamily="34" charset="0"/>
                <a:cs typeface="Arial" panose="02080604020202020204" pitchFamily="34" charset="0"/>
                <a:sym typeface="+mn-ea"/>
              </a:rPr>
              <a:t>Blazar is one of the most prevalent gamma-ray sources in the all-sky survey</a:t>
            </a:r>
            <a:endParaRPr lang="en-US" altLang="zh-CN">
              <a:solidFill>
                <a:schemeClr val="tx1"/>
              </a:solidFill>
              <a:latin typeface="Arial" panose="02080604020202020204" pitchFamily="34" charset="0"/>
              <a:cs typeface="Arial" panose="02080604020202020204" pitchFamily="34" charset="0"/>
            </a:endParaRPr>
          </a:p>
        </p:txBody>
      </p:sp>
      <p:sp>
        <p:nvSpPr>
          <p:cNvPr id="5" name="文本框 4"/>
          <p:cNvSpPr txBox="1"/>
          <p:nvPr/>
        </p:nvSpPr>
        <p:spPr>
          <a:xfrm>
            <a:off x="2720340" y="2658745"/>
            <a:ext cx="8897620" cy="645160"/>
          </a:xfrm>
          <a:prstGeom prst="rect">
            <a:avLst/>
          </a:prstGeom>
          <a:noFill/>
        </p:spPr>
        <p:txBody>
          <a:bodyPr wrap="square" rtlCol="0">
            <a:spAutoFit/>
          </a:bodyPr>
          <a:p>
            <a:pPr algn="l"/>
            <a:r>
              <a:rPr lang="en-US" altLang="zh-CN">
                <a:solidFill>
                  <a:schemeClr val="tx1"/>
                </a:solidFill>
                <a:latin typeface="Arial" panose="02080604020202020204" pitchFamily="34" charset="0"/>
                <a:cs typeface="Arial" panose="02080604020202020204" pitchFamily="34" charset="0"/>
              </a:rPr>
              <a:t>5.Utilizing the </a:t>
            </a:r>
            <a:r>
              <a:rPr lang="en-US" altLang="zh-CN">
                <a:solidFill>
                  <a:schemeClr val="tx1"/>
                </a:solidFill>
                <a:latin typeface="Arial" panose="02080604020202020204" pitchFamily="34" charset="0"/>
                <a:cs typeface="Arial" panose="02080604020202020204" pitchFamily="34" charset="0"/>
                <a:sym typeface="+mn-ea"/>
              </a:rPr>
              <a:t>characteristics of </a:t>
            </a:r>
            <a:r>
              <a:rPr lang="en-US" altLang="zh-CN">
                <a:solidFill>
                  <a:schemeClr val="tx1"/>
                </a:solidFill>
                <a:latin typeface="Arial" panose="02080604020202020204" pitchFamily="34" charset="0"/>
                <a:cs typeface="Arial" panose="02080604020202020204" pitchFamily="34" charset="0"/>
              </a:rPr>
              <a:t>statistical differences in multi-band fluxes, how many pairs of associated objects </a:t>
            </a:r>
            <a:r>
              <a:rPr lang="en-US" altLang="zh-CN">
                <a:solidFill>
                  <a:schemeClr val="tx1"/>
                </a:solidFill>
                <a:latin typeface="Arial" panose="02080604020202020204" pitchFamily="34" charset="0"/>
                <a:cs typeface="Arial" panose="02080604020202020204" pitchFamily="34" charset="0"/>
                <a:sym typeface="+mn-ea"/>
              </a:rPr>
              <a:t>between 5BZCAT and </a:t>
            </a:r>
            <a:r>
              <a:rPr lang="en-US" altLang="zh-CN" b="1">
                <a:solidFill>
                  <a:srgbClr val="FF0000"/>
                </a:solidFill>
                <a:latin typeface="Arial" panose="02080604020202020204" pitchFamily="34" charset="0"/>
                <a:cs typeface="Arial" panose="02080604020202020204" pitchFamily="34" charset="0"/>
                <a:sym typeface="+mn-ea"/>
              </a:rPr>
              <a:t>4FGL-Xiang-DR2</a:t>
            </a:r>
            <a:r>
              <a:rPr lang="en-US" altLang="zh-CN" b="1">
                <a:solidFill>
                  <a:srgbClr val="FF0000"/>
                </a:solidFill>
                <a:latin typeface="Arial" panose="02080604020202020204" pitchFamily="34" charset="0"/>
                <a:cs typeface="Arial" panose="02080604020202020204" pitchFamily="34" charset="0"/>
              </a:rPr>
              <a:t> </a:t>
            </a:r>
            <a:r>
              <a:rPr lang="en-US" altLang="zh-CN">
                <a:solidFill>
                  <a:schemeClr val="tx1"/>
                </a:solidFill>
                <a:latin typeface="Arial" panose="02080604020202020204" pitchFamily="34" charset="0"/>
                <a:cs typeface="Arial" panose="02080604020202020204" pitchFamily="34" charset="0"/>
              </a:rPr>
              <a:t>can be identified? </a:t>
            </a:r>
            <a:endParaRPr lang="en-US" altLang="zh-CN">
              <a:solidFill>
                <a:schemeClr val="tx1"/>
              </a:solidFill>
              <a:latin typeface="Arial" panose="02080604020202020204" pitchFamily="34" charset="0"/>
              <a:cs typeface="Arial" panose="02080604020202020204" pitchFamily="34" charset="0"/>
            </a:endParaRPr>
          </a:p>
        </p:txBody>
      </p:sp>
      <p:grpSp>
        <p:nvGrpSpPr>
          <p:cNvPr id="22" name="组合 21"/>
          <p:cNvGrpSpPr/>
          <p:nvPr/>
        </p:nvGrpSpPr>
        <p:grpSpPr>
          <a:xfrm>
            <a:off x="7479030" y="4289425"/>
            <a:ext cx="1376680" cy="673100"/>
            <a:chOff x="11778" y="6755"/>
            <a:chExt cx="2168" cy="1060"/>
          </a:xfrm>
        </p:grpSpPr>
        <p:cxnSp>
          <p:nvCxnSpPr>
            <p:cNvPr id="4" name="直接箭头连接符 3"/>
            <p:cNvCxnSpPr/>
            <p:nvPr/>
          </p:nvCxnSpPr>
          <p:spPr>
            <a:xfrm flipV="1">
              <a:off x="11778" y="7750"/>
              <a:ext cx="555" cy="6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pSp>
          <p:nvGrpSpPr>
            <p:cNvPr id="21" name="组合 20"/>
            <p:cNvGrpSpPr/>
            <p:nvPr/>
          </p:nvGrpSpPr>
          <p:grpSpPr>
            <a:xfrm>
              <a:off x="12378" y="6755"/>
              <a:ext cx="1568" cy="1060"/>
              <a:chOff x="11848" y="5940"/>
              <a:chExt cx="1698" cy="1059"/>
            </a:xfrm>
          </p:grpSpPr>
          <p:sp>
            <p:nvSpPr>
              <p:cNvPr id="16" name="矩形 15"/>
              <p:cNvSpPr/>
              <p:nvPr/>
            </p:nvSpPr>
            <p:spPr>
              <a:xfrm>
                <a:off x="11848" y="5940"/>
                <a:ext cx="1699" cy="104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11972" y="5953"/>
                <a:ext cx="1451" cy="1047"/>
              </a:xfrm>
              <a:prstGeom prst="rect">
                <a:avLst/>
              </a:prstGeom>
              <a:noFill/>
            </p:spPr>
            <p:txBody>
              <a:bodyPr wrap="square" rtlCol="0">
                <a:noAutofit/>
              </a:bodyPr>
              <a:p>
                <a:pPr algn="ctr"/>
                <a:r>
                  <a:rPr lang="en-US" altLang="zh-CN">
                    <a:latin typeface="Arial" panose="02080604020202020204" pitchFamily="34" charset="0"/>
                    <a:cs typeface="Arial" panose="02080604020202020204" pitchFamily="34" charset="0"/>
                    <a:sym typeface="+mn-ea"/>
                  </a:rPr>
                  <a:t>AGNs</a:t>
                </a:r>
                <a:endParaRPr lang="en-US" altLang="zh-CN">
                  <a:latin typeface="Arial" panose="02080604020202020204" pitchFamily="34" charset="0"/>
                  <a:cs typeface="Arial" panose="02080604020202020204" pitchFamily="34" charset="0"/>
                  <a:sym typeface="+mn-ea"/>
                </a:endParaRPr>
              </a:p>
              <a:p>
                <a:pPr algn="ctr"/>
                <a:r>
                  <a:rPr lang="en-US" altLang="zh-CN">
                    <a:latin typeface="Arial" panose="02080604020202020204" pitchFamily="34" charset="0"/>
                    <a:cs typeface="Arial" panose="02080604020202020204" pitchFamily="34" charset="0"/>
                    <a:sym typeface="+mn-ea"/>
                  </a:rPr>
                  <a:t>56.3%</a:t>
                </a: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down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trips(downLeft)">
                                      <p:cBhvr>
                                        <p:cTn id="47" dur="500"/>
                                        <p:tgtEl>
                                          <p:spTgt spid="25"/>
                                        </p:tgtEl>
                                      </p:cBhvr>
                                    </p:animEffect>
                                  </p:childTnLst>
                                </p:cTn>
                              </p:par>
                            </p:childTnLst>
                          </p:cTn>
                        </p:par>
                        <p:par>
                          <p:cTn id="48" fill="hold">
                            <p:stCondLst>
                              <p:cond delay="500"/>
                            </p:stCondLst>
                            <p:childTnLst>
                              <p:par>
                                <p:cTn id="49" presetID="18" presetClass="entr" presetSubtype="3"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strips(upRight)">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strips(upRight)">
                                      <p:cBhvr>
                                        <p:cTn id="56" dur="500"/>
                                        <p:tgtEl>
                                          <p:spTgt spid="27"/>
                                        </p:tgtEl>
                                      </p:cBhvr>
                                    </p:animEffect>
                                  </p:childTnLst>
                                </p:cTn>
                              </p:par>
                            </p:childTnLst>
                          </p:cTn>
                        </p:par>
                        <p:par>
                          <p:cTn id="57" fill="hold">
                            <p:stCondLst>
                              <p:cond delay="500"/>
                            </p:stCondLst>
                            <p:childTnLst>
                              <p:par>
                                <p:cTn id="58" presetID="18" presetClass="entr" presetSubtype="9"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strips(upLeft)">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strips(downRight)">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6"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strips(downRight)">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bldLvl="0" animBg="1"/>
      <p:bldP spid="6" grpId="0"/>
      <p:bldP spid="8" grpId="0"/>
      <p:bldP spid="9" grpId="0"/>
      <p:bldP spid="10" grpId="0"/>
      <p:bldP spid="24" grpId="0" bldLvl="0" animBg="1"/>
      <p:bldP spid="13" grpId="0"/>
      <p:bldP spid="25" grpId="0" bldLvl="0" animBg="1"/>
      <p:bldP spid="27" grpId="0" bldLvl="0" animBg="1"/>
      <p:bldP spid="14" grpId="0"/>
      <p:bldP spid="35" grpId="0" bldLvl="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0"/>
            <a:ext cx="12192000" cy="624840"/>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12192000" cy="624840"/>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Significance</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sp>
        <p:nvSpPr>
          <p:cNvPr id="9" name="矩形 8"/>
          <p:cNvSpPr/>
          <p:nvPr/>
        </p:nvSpPr>
        <p:spPr>
          <a:xfrm>
            <a:off x="836295" y="1017270"/>
            <a:ext cx="10519410" cy="914400"/>
          </a:xfrm>
          <a:prstGeom prst="rect">
            <a:avLst/>
          </a:prstGeom>
          <a:solidFill>
            <a:schemeClr val="bg1"/>
          </a:solid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a:solidFill>
                  <a:schemeClr val="tx1"/>
                </a:solidFill>
                <a:latin typeface="Arial" panose="02080604020202020204" pitchFamily="34" charset="0"/>
                <a:cs typeface="Arial" panose="02080604020202020204" pitchFamily="34" charset="0"/>
              </a:rPr>
              <a:t>(a) To </a:t>
            </a:r>
            <a:r>
              <a:rPr lang="en-US" altLang="zh-CN">
                <a:solidFill>
                  <a:srgbClr val="FF0000"/>
                </a:solidFill>
                <a:latin typeface="Arial" panose="02080604020202020204" pitchFamily="34" charset="0"/>
                <a:cs typeface="Arial" panose="02080604020202020204" pitchFamily="34" charset="0"/>
              </a:rPr>
              <a:t>provide key observational evidence</a:t>
            </a:r>
            <a:r>
              <a:rPr lang="en-US" altLang="zh-CN">
                <a:solidFill>
                  <a:schemeClr val="tx1"/>
                </a:solidFill>
                <a:latin typeface="Arial" panose="02080604020202020204" pitchFamily="34" charset="0"/>
                <a:cs typeface="Arial" panose="02080604020202020204" pitchFamily="34" charset="0"/>
              </a:rPr>
              <a:t> for systematically revealing the fundamental differences   between BZBs and BZQs in their multi-band energy output and radiation mechanisms.</a:t>
            </a:r>
            <a:endParaRPr lang="en-US" altLang="zh-CN">
              <a:solidFill>
                <a:schemeClr val="tx1"/>
              </a:solidFill>
              <a:latin typeface="Arial" panose="02080604020202020204" pitchFamily="34" charset="0"/>
              <a:cs typeface="Arial" panose="02080604020202020204" pitchFamily="34" charset="0"/>
            </a:endParaRPr>
          </a:p>
        </p:txBody>
      </p:sp>
      <p:sp>
        <p:nvSpPr>
          <p:cNvPr id="10" name="矩形 9"/>
          <p:cNvSpPr/>
          <p:nvPr/>
        </p:nvSpPr>
        <p:spPr>
          <a:xfrm>
            <a:off x="836295" y="2362200"/>
            <a:ext cx="10519410" cy="914400"/>
          </a:xfrm>
          <a:prstGeom prst="rect">
            <a:avLst/>
          </a:prstGeom>
          <a:solidFill>
            <a:schemeClr val="bg1"/>
          </a:solid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a:solidFill>
                  <a:schemeClr val="tx1"/>
                </a:solidFill>
                <a:latin typeface="Arial" panose="02080604020202020204" pitchFamily="34" charset="0"/>
                <a:cs typeface="Arial" panose="02080604020202020204" pitchFamily="34" charset="0"/>
              </a:rPr>
              <a:t>(b) By precisely quantifying the differences in these multi-band flux distributions, this study will </a:t>
            </a:r>
            <a:r>
              <a:rPr lang="en-US" altLang="zh-CN">
                <a:solidFill>
                  <a:srgbClr val="FF0000"/>
                </a:solidFill>
                <a:latin typeface="Arial" panose="02080604020202020204" pitchFamily="34" charset="0"/>
                <a:cs typeface="Arial" panose="02080604020202020204" pitchFamily="34" charset="0"/>
              </a:rPr>
              <a:t>provide key observational constraints</a:t>
            </a:r>
            <a:r>
              <a:rPr lang="en-US" altLang="zh-CN">
                <a:solidFill>
                  <a:schemeClr val="tx1"/>
                </a:solidFill>
                <a:latin typeface="Arial" panose="02080604020202020204" pitchFamily="34" charset="0"/>
                <a:cs typeface="Arial" panose="02080604020202020204" pitchFamily="34" charset="0"/>
              </a:rPr>
              <a:t> on the radiation mechanisms and particle acceleration processes of these two subclasses, and offer new supporting evidence for the blazar dichotomy.</a:t>
            </a:r>
            <a:endParaRPr lang="en-US" altLang="zh-CN">
              <a:solidFill>
                <a:schemeClr val="tx1"/>
              </a:solidFill>
              <a:latin typeface="Arial" panose="02080604020202020204" pitchFamily="34" charset="0"/>
              <a:cs typeface="Arial" panose="02080604020202020204" pitchFamily="34" charset="0"/>
            </a:endParaRPr>
          </a:p>
        </p:txBody>
      </p:sp>
      <p:sp>
        <p:nvSpPr>
          <p:cNvPr id="12" name="矩形 11"/>
          <p:cNvSpPr/>
          <p:nvPr/>
        </p:nvSpPr>
        <p:spPr>
          <a:xfrm>
            <a:off x="836295" y="3696335"/>
            <a:ext cx="10519410" cy="962660"/>
          </a:xfrm>
          <a:prstGeom prst="rect">
            <a:avLst/>
          </a:prstGeom>
          <a:solidFill>
            <a:schemeClr val="bg1"/>
          </a:solid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a:solidFill>
                  <a:schemeClr val="tx1"/>
                </a:solidFill>
                <a:latin typeface="Arial" panose="02080604020202020204" pitchFamily="34" charset="0"/>
                <a:cs typeface="Arial" panose="02080604020202020204" pitchFamily="34" charset="0"/>
              </a:rPr>
              <a:t>(c) To </a:t>
            </a:r>
            <a:r>
              <a:rPr lang="en-US" altLang="zh-CN">
                <a:solidFill>
                  <a:srgbClr val="FF0000"/>
                </a:solidFill>
                <a:latin typeface="Arial" panose="02080604020202020204" pitchFamily="34" charset="0"/>
                <a:cs typeface="Arial" panose="02080604020202020204" pitchFamily="34" charset="0"/>
              </a:rPr>
              <a:t>explore novel classification criteria</a:t>
            </a:r>
            <a:r>
              <a:rPr lang="en-US" altLang="zh-CN">
                <a:solidFill>
                  <a:schemeClr val="tx1"/>
                </a:solidFill>
                <a:latin typeface="Arial" panose="02080604020202020204" pitchFamily="34" charset="0"/>
                <a:cs typeface="Arial" panose="02080604020202020204" pitchFamily="34" charset="0"/>
              </a:rPr>
              <a:t> based on the statistical distributions of multi-band flux, thereby establishing a more robust classification paradigm that overcomes the limitations of traditional methods reliant on single, variable optical spectral observations.</a:t>
            </a:r>
            <a:endParaRPr lang="en-US" altLang="zh-CN">
              <a:solidFill>
                <a:schemeClr val="tx1"/>
              </a:solidFill>
              <a:latin typeface="Arial" panose="02080604020202020204" pitchFamily="34" charset="0"/>
              <a:cs typeface="Arial" panose="02080604020202020204" pitchFamily="34" charset="0"/>
            </a:endParaRPr>
          </a:p>
        </p:txBody>
      </p:sp>
      <p:sp>
        <p:nvSpPr>
          <p:cNvPr id="13" name="矩形 12"/>
          <p:cNvSpPr/>
          <p:nvPr/>
        </p:nvSpPr>
        <p:spPr>
          <a:xfrm>
            <a:off x="836295" y="5078730"/>
            <a:ext cx="10519410" cy="1235710"/>
          </a:xfrm>
          <a:prstGeom prst="rect">
            <a:avLst/>
          </a:prstGeom>
          <a:solidFill>
            <a:schemeClr val="bg1"/>
          </a:solid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a:solidFill>
                  <a:schemeClr val="tx1"/>
                </a:solidFill>
                <a:latin typeface="Arial" panose="02080604020202020204" pitchFamily="34" charset="0"/>
                <a:cs typeface="Arial" panose="02080604020202020204" pitchFamily="34" charset="0"/>
              </a:rPr>
              <a:t>(d) Identifying and confirming more blazar candidates, along with analyzing the statistical properties of BZBs and BZQs based on existing blazar samples, is of great significance for studying the </a:t>
            </a:r>
            <a:r>
              <a:rPr lang="en-US" altLang="zh-CN">
                <a:solidFill>
                  <a:srgbClr val="FF0000"/>
                </a:solidFill>
                <a:latin typeface="Arial" panose="02080604020202020204" pitchFamily="34" charset="0"/>
                <a:cs typeface="Arial" panose="02080604020202020204" pitchFamily="34" charset="0"/>
              </a:rPr>
              <a:t>classification, evolution, jet dynamics, non-thermal radiation mechanisms</a:t>
            </a:r>
            <a:r>
              <a:rPr lang="en-US" altLang="zh-CN">
                <a:solidFill>
                  <a:schemeClr val="tx1"/>
                </a:solidFill>
                <a:latin typeface="Arial" panose="02080604020202020204" pitchFamily="34" charset="0"/>
                <a:cs typeface="Arial" panose="02080604020202020204" pitchFamily="34" charset="0"/>
              </a:rPr>
              <a:t>, and contributions of blazars to the cosmic high-energy background.</a:t>
            </a:r>
            <a:endParaRPr lang="en-US" altLang="zh-CN">
              <a:solidFill>
                <a:schemeClr val="tx1"/>
              </a:solidFill>
              <a:latin typeface="Arial" panose="02080604020202020204" pitchFamily="34" charset="0"/>
              <a:cs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2" grpId="0" bldLvl="0" animBg="1"/>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0"/>
            <a:ext cx="12192000" cy="624840"/>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0"/>
            <a:ext cx="12192000" cy="624840"/>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Methods</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sp>
        <p:nvSpPr>
          <p:cNvPr id="6" name="圆角矩形 5"/>
          <p:cNvSpPr/>
          <p:nvPr/>
        </p:nvSpPr>
        <p:spPr>
          <a:xfrm>
            <a:off x="4875530" y="824230"/>
            <a:ext cx="6631940" cy="812800"/>
          </a:xfrm>
          <a:prstGeom prst="roundRect">
            <a:avLst/>
          </a:prstGeom>
          <a:solidFill>
            <a:schemeClr val="accent2">
              <a:lumMod val="75000"/>
            </a:schemeClr>
          </a:solidFill>
          <a:ln w="19050"/>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b="1">
                <a:solidFill>
                  <a:schemeClr val="bg1"/>
                </a:solidFill>
                <a:latin typeface="Arial" panose="02080604020202020204" pitchFamily="34" charset="0"/>
                <a:cs typeface="Arial" panose="02080604020202020204" pitchFamily="34" charset="0"/>
                <a:sym typeface="+mn-ea"/>
              </a:rPr>
              <a:t>Retrieving positional uncertainties from 5BZCAT_err and DR2</a:t>
            </a:r>
            <a:endParaRPr lang="en-US" altLang="zh-CN" b="1">
              <a:solidFill>
                <a:schemeClr val="bg1"/>
              </a:solidFill>
              <a:latin typeface="Arial" panose="02080604020202020204" pitchFamily="34" charset="0"/>
              <a:cs typeface="Arial" panose="02080604020202020204" pitchFamily="34" charset="0"/>
              <a:sym typeface="+mn-ea"/>
            </a:endParaRPr>
          </a:p>
        </p:txBody>
      </p:sp>
      <p:sp>
        <p:nvSpPr>
          <p:cNvPr id="35" name="圆角矩形 34"/>
          <p:cNvSpPr/>
          <p:nvPr/>
        </p:nvSpPr>
        <p:spPr>
          <a:xfrm>
            <a:off x="97155" y="3049270"/>
            <a:ext cx="3780155" cy="760095"/>
          </a:xfrm>
          <a:prstGeom prst="roundRect">
            <a:avLst/>
          </a:prstGeom>
          <a:solidFill>
            <a:schemeClr val="bg1"/>
          </a:solidFill>
          <a:ln w="254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latin typeface="Arial" panose="02080604020202020204" pitchFamily="34" charset="0"/>
                <a:cs typeface="Arial" panose="02080604020202020204" pitchFamily="34" charset="0"/>
              </a:rPr>
              <a:t>Four-step analytical pipeline</a:t>
            </a:r>
            <a:endParaRPr lang="en-US" altLang="zh-CN" sz="2000" b="1">
              <a:solidFill>
                <a:schemeClr val="tx1"/>
              </a:solidFill>
              <a:latin typeface="Arial" panose="02080604020202020204" pitchFamily="34" charset="0"/>
              <a:cs typeface="Arial" panose="02080604020202020204" pitchFamily="34" charset="0"/>
            </a:endParaRPr>
          </a:p>
        </p:txBody>
      </p:sp>
      <p:sp>
        <p:nvSpPr>
          <p:cNvPr id="8" name="圆角矩形 7"/>
          <p:cNvSpPr/>
          <p:nvPr/>
        </p:nvSpPr>
        <p:spPr>
          <a:xfrm>
            <a:off x="4875530" y="2397125"/>
            <a:ext cx="6631940" cy="652145"/>
          </a:xfrm>
          <a:prstGeom prst="roundRect">
            <a:avLst/>
          </a:prstGeom>
          <a:solidFill>
            <a:schemeClr val="accent2">
              <a:lumMod val="75000"/>
            </a:schemeClr>
          </a:solidFill>
          <a:ln w="19050"/>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b="1">
                <a:latin typeface="Arial" panose="02080604020202020204" pitchFamily="34" charset="0"/>
                <a:cs typeface="Arial" panose="02080604020202020204" pitchFamily="34" charset="0"/>
                <a:sym typeface="+mn-ea"/>
              </a:rPr>
              <a:t>Calculating spatial association probabilities between </a:t>
            </a:r>
            <a:r>
              <a:rPr lang="en-US" altLang="zh-CN" b="1">
                <a:solidFill>
                  <a:schemeClr val="bg1"/>
                </a:solidFill>
                <a:latin typeface="Arial" panose="02080604020202020204" pitchFamily="34" charset="0"/>
                <a:cs typeface="Arial" panose="02080604020202020204" pitchFamily="34" charset="0"/>
                <a:sym typeface="+mn-ea"/>
              </a:rPr>
              <a:t>5BZCAT_err and DR2</a:t>
            </a:r>
            <a:endParaRPr lang="en-US" altLang="zh-CN" b="1">
              <a:latin typeface="Arial" panose="02080604020202020204" pitchFamily="34" charset="0"/>
              <a:cs typeface="Arial" panose="02080604020202020204" pitchFamily="34" charset="0"/>
            </a:endParaRPr>
          </a:p>
        </p:txBody>
      </p:sp>
      <p:sp>
        <p:nvSpPr>
          <p:cNvPr id="9" name="圆角矩形 8"/>
          <p:cNvSpPr/>
          <p:nvPr/>
        </p:nvSpPr>
        <p:spPr>
          <a:xfrm>
            <a:off x="4875530" y="3809365"/>
            <a:ext cx="6631940" cy="812800"/>
          </a:xfrm>
          <a:prstGeom prst="roundRect">
            <a:avLst/>
          </a:prstGeom>
          <a:solidFill>
            <a:schemeClr val="accent2">
              <a:lumMod val="75000"/>
            </a:schemeClr>
          </a:solidFill>
          <a:ln w="19050"/>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b="1">
                <a:solidFill>
                  <a:schemeClr val="bg1"/>
                </a:solidFill>
                <a:latin typeface="Arial" panose="02080604020202020204" pitchFamily="34" charset="0"/>
                <a:cs typeface="Arial" panose="02080604020202020204" pitchFamily="34" charset="0"/>
                <a:sym typeface="+mn-ea"/>
              </a:rPr>
              <a:t>Extracting </a:t>
            </a:r>
            <a:r>
              <a:rPr lang="en-US" altLang="zh-CN" b="1">
                <a:solidFill>
                  <a:schemeClr val="bg1"/>
                </a:solidFill>
                <a:latin typeface="Arial" panose="02080604020202020204" pitchFamily="34" charset="0"/>
                <a:cs typeface="Arial" panose="02080604020202020204" pitchFamily="34" charset="0"/>
                <a:sym typeface="+mn-ea"/>
              </a:rPr>
              <a:t>multi-wavelength fluxes of 5BZCAT_err from NED</a:t>
            </a:r>
            <a:endParaRPr lang="en-US" altLang="zh-CN" b="1">
              <a:solidFill>
                <a:schemeClr val="bg1"/>
              </a:solidFill>
              <a:latin typeface="Arial" panose="02080604020202020204" pitchFamily="34" charset="0"/>
              <a:cs typeface="Arial" panose="02080604020202020204" pitchFamily="34" charset="0"/>
              <a:sym typeface="+mn-ea"/>
            </a:endParaRPr>
          </a:p>
        </p:txBody>
      </p:sp>
      <p:sp>
        <p:nvSpPr>
          <p:cNvPr id="10" name="圆角矩形 9"/>
          <p:cNvSpPr/>
          <p:nvPr/>
        </p:nvSpPr>
        <p:spPr>
          <a:xfrm>
            <a:off x="4875530" y="5382260"/>
            <a:ext cx="6631940" cy="812800"/>
          </a:xfrm>
          <a:prstGeom prst="roundRect">
            <a:avLst/>
          </a:prstGeom>
          <a:solidFill>
            <a:schemeClr val="accent2">
              <a:lumMod val="75000"/>
            </a:schemeClr>
          </a:solidFill>
          <a:ln w="19050"/>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b="1">
                <a:solidFill>
                  <a:schemeClr val="bg1"/>
                </a:solidFill>
                <a:latin typeface="Arial" panose="02080604020202020204" pitchFamily="34" charset="0"/>
                <a:cs typeface="Arial" panose="02080604020202020204" pitchFamily="34" charset="0"/>
                <a:sym typeface="+mn-ea"/>
              </a:rPr>
              <a:t>Quantifying and modeling the multi-band flux </a:t>
            </a:r>
            <a:r>
              <a:rPr lang="en-US" altLang="zh-CN" b="1">
                <a:solidFill>
                  <a:schemeClr val="bg1"/>
                </a:solidFill>
                <a:latin typeface="Arial" panose="02080604020202020204" pitchFamily="34" charset="0"/>
                <a:ea typeface="宋体" pitchFamily="2" charset="-122"/>
                <a:cs typeface="Arial" panose="02080604020202020204" pitchFamily="34" charset="0"/>
                <a:sym typeface="+mn-ea"/>
              </a:rPr>
              <a:t>distribution</a:t>
            </a:r>
            <a:r>
              <a:rPr lang="en-US" altLang="zh-CN" b="1">
                <a:solidFill>
                  <a:schemeClr val="bg1"/>
                </a:solidFill>
                <a:latin typeface="Arial" panose="02080604020202020204" pitchFamily="34" charset="0"/>
                <a:cs typeface="Arial" panose="02080604020202020204" pitchFamily="34" charset="0"/>
                <a:sym typeface="+mn-ea"/>
              </a:rPr>
              <a:t> of BZBs and BZQs</a:t>
            </a:r>
            <a:endParaRPr lang="en-US" altLang="zh-CN" b="1">
              <a:solidFill>
                <a:schemeClr val="bg1"/>
              </a:solidFill>
              <a:latin typeface="Arial" panose="02080604020202020204" pitchFamily="34" charset="0"/>
              <a:cs typeface="Arial" panose="02080604020202020204" pitchFamily="34" charset="0"/>
              <a:sym typeface="+mn-ea"/>
            </a:endParaRPr>
          </a:p>
        </p:txBody>
      </p:sp>
      <p:sp>
        <p:nvSpPr>
          <p:cNvPr id="13" name="左大括号 12"/>
          <p:cNvSpPr/>
          <p:nvPr/>
        </p:nvSpPr>
        <p:spPr>
          <a:xfrm>
            <a:off x="4036695" y="885825"/>
            <a:ext cx="548640" cy="5133975"/>
          </a:xfrm>
          <a:prstGeom prst="leftBrace">
            <a:avLst>
              <a:gd name="adj1" fmla="val 70833"/>
              <a:gd name="adj2" fmla="val 50006"/>
            </a:avLst>
          </a:prstGeom>
          <a:ln w="25400">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89" name="下箭头 88"/>
          <p:cNvSpPr/>
          <p:nvPr/>
        </p:nvSpPr>
        <p:spPr>
          <a:xfrm>
            <a:off x="8101965" y="1633220"/>
            <a:ext cx="154305" cy="75057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下箭头 13"/>
          <p:cNvSpPr/>
          <p:nvPr/>
        </p:nvSpPr>
        <p:spPr>
          <a:xfrm>
            <a:off x="8101965" y="3049270"/>
            <a:ext cx="154305" cy="72771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下箭头 14"/>
          <p:cNvSpPr/>
          <p:nvPr/>
        </p:nvSpPr>
        <p:spPr>
          <a:xfrm>
            <a:off x="8101965" y="4622165"/>
            <a:ext cx="154305" cy="72771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trips(downRigh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2"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strips(downRight)">
                                      <p:cBhvr>
                                        <p:cTn id="21" dur="500"/>
                                        <p:tgtEl>
                                          <p:spTgt spid="89"/>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2"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Right)">
                                      <p:cBhvr>
                                        <p:cTn id="30" dur="500"/>
                                        <p:tgtEl>
                                          <p:spTgt spid="14"/>
                                        </p:tgtEl>
                                      </p:cBhvr>
                                    </p:animEffect>
                                  </p:childTnLst>
                                </p:cTn>
                              </p:par>
                            </p:childTnLst>
                          </p:cTn>
                        </p:par>
                        <p:par>
                          <p:cTn id="31" fill="hold">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2"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strips(downRight)">
                                      <p:cBhvr>
                                        <p:cTn id="39" dur="500"/>
                                        <p:tgtEl>
                                          <p:spTgt spid="15"/>
                                        </p:tgtEl>
                                      </p:cBhvr>
                                    </p:animEffect>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89" grpId="1" animBg="1"/>
      <p:bldP spid="14" grpId="1" animBg="1"/>
      <p:bldP spid="15" grpId="1" animBg="1"/>
      <p:bldP spid="13" grpId="0" animBg="1"/>
      <p:bldP spid="6" grpId="0" bldLvl="0" animBg="1"/>
      <p:bldP spid="8" grpId="0" animBg="1"/>
      <p:bldP spid="9" grpId="0" animBg="1"/>
      <p:bldP spid="10" grpId="0" animBg="1"/>
      <p:bldP spid="14" grpId="2" animBg="1"/>
      <p:bldP spid="89" grpId="2" bldLvl="0" animBg="1"/>
      <p:bldP spid="1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0"/>
            <a:ext cx="12192000" cy="589915"/>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3175"/>
            <a:ext cx="12192000" cy="586740"/>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Methods </a:t>
            </a:r>
            <a:r>
              <a:rPr kumimoji="0" lang="zh-CN" altLang="en-US"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a:t>
            </a: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Pipeline 1</a:t>
            </a:r>
            <a:r>
              <a:rPr kumimoji="0" lang="zh-CN" altLang="en-US"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a:t>
            </a:r>
            <a:endParaRPr kumimoji="0" lang="zh-CN" altLang="en-US"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sp>
        <p:nvSpPr>
          <p:cNvPr id="6" name="圆角矩形 5"/>
          <p:cNvSpPr/>
          <p:nvPr/>
        </p:nvSpPr>
        <p:spPr>
          <a:xfrm>
            <a:off x="920115" y="843280"/>
            <a:ext cx="4195445" cy="812800"/>
          </a:xfrm>
          <a:prstGeom prst="roundRect">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solidFill>
                <a:latin typeface="Times New Roman" panose="02020603050405020304" charset="0"/>
                <a:cs typeface="Times New Roman" panose="02020603050405020304" charset="0"/>
                <a:sym typeface="+mn-ea"/>
              </a:rPr>
              <a:t>Content 1:</a:t>
            </a:r>
            <a:endParaRPr lang="en-US" altLang="zh-CN" b="1">
              <a:solidFill>
                <a:schemeClr val="tx1"/>
              </a:solidFill>
              <a:latin typeface="Times New Roman" panose="02020603050405020304" charset="0"/>
              <a:cs typeface="Times New Roman" panose="02020603050405020304" charset="0"/>
            </a:endParaRPr>
          </a:p>
          <a:p>
            <a:pPr algn="ctr"/>
            <a:r>
              <a:rPr lang="en-US" altLang="zh-CN" b="1">
                <a:solidFill>
                  <a:schemeClr val="tx1"/>
                </a:solidFill>
                <a:latin typeface="Times New Roman" panose="02020603050405020304" charset="0"/>
                <a:cs typeface="Times New Roman" panose="02020603050405020304" charset="0"/>
                <a:sym typeface="+mn-ea"/>
              </a:rPr>
              <a:t>Constructed 5BZCAT_err</a:t>
            </a:r>
            <a:endParaRPr lang="zh-CN" altLang="en-US"/>
          </a:p>
        </p:txBody>
      </p:sp>
      <p:grpSp>
        <p:nvGrpSpPr>
          <p:cNvPr id="78" name="组合 77"/>
          <p:cNvGrpSpPr/>
          <p:nvPr/>
        </p:nvGrpSpPr>
        <p:grpSpPr>
          <a:xfrm>
            <a:off x="7086600" y="843280"/>
            <a:ext cx="4197350" cy="544830"/>
            <a:chOff x="11267" y="2099"/>
            <a:chExt cx="6610" cy="858"/>
          </a:xfrm>
        </p:grpSpPr>
        <p:sp>
          <p:nvSpPr>
            <p:cNvPr id="63" name="矩形 62"/>
            <p:cNvSpPr/>
            <p:nvPr/>
          </p:nvSpPr>
          <p:spPr>
            <a:xfrm>
              <a:off x="11267" y="2099"/>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11267" y="2306"/>
              <a:ext cx="6609" cy="385"/>
            </a:xfrm>
            <a:prstGeom prst="rect">
              <a:avLst/>
            </a:prstGeom>
            <a:noFill/>
          </p:spPr>
          <p:txBody>
            <a:bodyPr wrap="square" rtlCol="0">
              <a:noAutofit/>
            </a:bodyPr>
            <a:p>
              <a:pPr algn="ctr"/>
              <a:r>
                <a:rPr lang="en-US" altLang="zh-CN" sz="1400" b="1">
                  <a:solidFill>
                    <a:schemeClr val="tx1"/>
                  </a:solidFill>
                  <a:latin typeface="Times New Roman" panose="02020603050405020304" charset="0"/>
                  <a:cs typeface="Times New Roman" panose="02020603050405020304" charset="0"/>
                </a:rPr>
                <a:t>Identified 62 sources without positional uncertainty</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70" name="组合 69"/>
          <p:cNvGrpSpPr/>
          <p:nvPr/>
        </p:nvGrpSpPr>
        <p:grpSpPr>
          <a:xfrm>
            <a:off x="7084695" y="3628390"/>
            <a:ext cx="4265295" cy="545465"/>
            <a:chOff x="10481" y="5779"/>
            <a:chExt cx="6717" cy="859"/>
          </a:xfrm>
        </p:grpSpPr>
        <p:sp>
          <p:nvSpPr>
            <p:cNvPr id="69" name="矩形 68"/>
            <p:cNvSpPr/>
            <p:nvPr/>
          </p:nvSpPr>
          <p:spPr>
            <a:xfrm>
              <a:off x="10481" y="5779"/>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nvSpPr>
          <p:spPr>
            <a:xfrm>
              <a:off x="10589" y="5873"/>
              <a:ext cx="6609" cy="483"/>
            </a:xfrm>
            <a:prstGeom prst="rect">
              <a:avLst/>
            </a:prstGeom>
            <a:noFill/>
          </p:spPr>
          <p:txBody>
            <a:bodyPr wrap="square" rtlCol="0">
              <a:spAutoFit/>
            </a:bodyPr>
            <a:p>
              <a:pPr algn="ctr"/>
              <a:r>
                <a:rPr lang="en-US" altLang="zh-CN" sz="1400" b="1">
                  <a:solidFill>
                    <a:schemeClr val="tx1"/>
                  </a:solidFill>
                  <a:latin typeface="Times New Roman" panose="02020603050405020304" charset="0"/>
                  <a:cs typeface="Times New Roman" panose="02020603050405020304" charset="0"/>
                </a:rPr>
                <a:t>Check spatial correlation using Matplotlib</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77" name="组合 76"/>
          <p:cNvGrpSpPr/>
          <p:nvPr/>
        </p:nvGrpSpPr>
        <p:grpSpPr>
          <a:xfrm>
            <a:off x="7091680" y="4430395"/>
            <a:ext cx="4197350" cy="758190"/>
            <a:chOff x="11267" y="6956"/>
            <a:chExt cx="6610" cy="1194"/>
          </a:xfrm>
        </p:grpSpPr>
        <p:sp>
          <p:nvSpPr>
            <p:cNvPr id="71" name="矩形 70"/>
            <p:cNvSpPr/>
            <p:nvPr/>
          </p:nvSpPr>
          <p:spPr>
            <a:xfrm>
              <a:off x="11267" y="6956"/>
              <a:ext cx="6610" cy="1194"/>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nvSpPr>
          <p:spPr>
            <a:xfrm>
              <a:off x="11267" y="7174"/>
              <a:ext cx="6611" cy="822"/>
            </a:xfrm>
            <a:prstGeom prst="rect">
              <a:avLst/>
            </a:prstGeom>
            <a:noFill/>
          </p:spPr>
          <p:txBody>
            <a:bodyPr wrap="square" rtlCol="0">
              <a:spAutoFit/>
            </a:bodyPr>
            <a:p>
              <a:pPr algn="ctr"/>
              <a:r>
                <a:rPr lang="en-US" altLang="zh-CN" sz="1400" b="1">
                  <a:solidFill>
                    <a:schemeClr val="tx1"/>
                  </a:solidFill>
                  <a:latin typeface="Times New Roman" panose="02020603050405020304" charset="0"/>
                  <a:cs typeface="Times New Roman" panose="02020603050405020304" charset="0"/>
                </a:rPr>
                <a:t>Identified 62 candidates with elliptical positional uncertanties</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37" name="组合 36"/>
          <p:cNvGrpSpPr/>
          <p:nvPr/>
        </p:nvGrpSpPr>
        <p:grpSpPr>
          <a:xfrm>
            <a:off x="919480" y="2106295"/>
            <a:ext cx="4197350" cy="545465"/>
            <a:chOff x="7970" y="-1875"/>
            <a:chExt cx="5525" cy="1279"/>
          </a:xfrm>
        </p:grpSpPr>
        <p:sp>
          <p:nvSpPr>
            <p:cNvPr id="38" name="矩形 37"/>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文本框 38"/>
            <p:cNvSpPr txBox="1"/>
            <p:nvPr/>
          </p:nvSpPr>
          <p:spPr>
            <a:xfrm>
              <a:off x="7971" y="-1562"/>
              <a:ext cx="5524" cy="573"/>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Retrieved original information from 5BZCAT</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62" name="组合 61"/>
          <p:cNvGrpSpPr/>
          <p:nvPr/>
        </p:nvGrpSpPr>
        <p:grpSpPr>
          <a:xfrm>
            <a:off x="930275" y="3162300"/>
            <a:ext cx="4197350" cy="758190"/>
            <a:chOff x="1329" y="5237"/>
            <a:chExt cx="6610" cy="1194"/>
          </a:xfrm>
        </p:grpSpPr>
        <p:sp>
          <p:nvSpPr>
            <p:cNvPr id="56" name="矩形 55"/>
            <p:cNvSpPr/>
            <p:nvPr/>
          </p:nvSpPr>
          <p:spPr>
            <a:xfrm>
              <a:off x="1329" y="5237"/>
              <a:ext cx="6610" cy="1194"/>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文本框 41"/>
            <p:cNvSpPr txBox="1"/>
            <p:nvPr/>
          </p:nvSpPr>
          <p:spPr>
            <a:xfrm>
              <a:off x="1330" y="5422"/>
              <a:ext cx="6609" cy="840"/>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Retrieved elliptical uncertainties via astroquery using source names</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93" name="组合 92"/>
          <p:cNvGrpSpPr/>
          <p:nvPr/>
        </p:nvGrpSpPr>
        <p:grpSpPr>
          <a:xfrm>
            <a:off x="901700" y="4430395"/>
            <a:ext cx="4215130" cy="758190"/>
            <a:chOff x="1420" y="6977"/>
            <a:chExt cx="6638" cy="1194"/>
          </a:xfrm>
        </p:grpSpPr>
        <p:sp>
          <p:nvSpPr>
            <p:cNvPr id="61" name="矩形 60"/>
            <p:cNvSpPr/>
            <p:nvPr/>
          </p:nvSpPr>
          <p:spPr>
            <a:xfrm>
              <a:off x="1420" y="6977"/>
              <a:ext cx="6610" cy="1194"/>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文本框 44"/>
            <p:cNvSpPr txBox="1"/>
            <p:nvPr/>
          </p:nvSpPr>
          <p:spPr>
            <a:xfrm>
              <a:off x="1450" y="7086"/>
              <a:ext cx="6609" cy="721"/>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Retrieved the positional uncertainties of 3499 sources</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66" name="组合 65"/>
          <p:cNvGrpSpPr/>
          <p:nvPr/>
        </p:nvGrpSpPr>
        <p:grpSpPr>
          <a:xfrm>
            <a:off x="7085965" y="1721485"/>
            <a:ext cx="4197350" cy="544830"/>
            <a:chOff x="10588" y="3257"/>
            <a:chExt cx="6610" cy="858"/>
          </a:xfrm>
        </p:grpSpPr>
        <p:sp>
          <p:nvSpPr>
            <p:cNvPr id="64" name="矩形 63"/>
            <p:cNvSpPr/>
            <p:nvPr/>
          </p:nvSpPr>
          <p:spPr>
            <a:xfrm>
              <a:off x="10588" y="3257"/>
              <a:ext cx="6610" cy="85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文本框 47"/>
            <p:cNvSpPr txBox="1"/>
            <p:nvPr/>
          </p:nvSpPr>
          <p:spPr>
            <a:xfrm>
              <a:off x="10590" y="3408"/>
              <a:ext cx="6609" cy="385"/>
            </a:xfrm>
            <a:prstGeom prst="rect">
              <a:avLst/>
            </a:prstGeom>
            <a:noFill/>
          </p:spPr>
          <p:txBody>
            <a:bodyPr wrap="square" rtlCol="0">
              <a:noAutofit/>
            </a:bodyPr>
            <a:p>
              <a:pPr algn="ctr"/>
              <a:r>
                <a:rPr lang="en-US" altLang="zh-CN" sz="1400" b="1">
                  <a:solidFill>
                    <a:schemeClr val="tx1"/>
                  </a:solidFill>
                  <a:latin typeface="Times New Roman" panose="02020603050405020304" charset="0"/>
                  <a:cs typeface="Times New Roman" panose="02020603050405020304" charset="0"/>
                </a:rPr>
                <a:t>Selected the closest candidates using astroquery</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68" name="组合 67"/>
          <p:cNvGrpSpPr/>
          <p:nvPr/>
        </p:nvGrpSpPr>
        <p:grpSpPr>
          <a:xfrm>
            <a:off x="7084695" y="2599690"/>
            <a:ext cx="4265295" cy="758190"/>
            <a:chOff x="11162" y="4372"/>
            <a:chExt cx="6715" cy="1194"/>
          </a:xfrm>
        </p:grpSpPr>
        <p:sp>
          <p:nvSpPr>
            <p:cNvPr id="67" name="矩形 66"/>
            <p:cNvSpPr/>
            <p:nvPr/>
          </p:nvSpPr>
          <p:spPr>
            <a:xfrm>
              <a:off x="11162" y="4372"/>
              <a:ext cx="6610" cy="1194"/>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文本框 50"/>
            <p:cNvSpPr txBox="1"/>
            <p:nvPr/>
          </p:nvSpPr>
          <p:spPr>
            <a:xfrm>
              <a:off x="11267" y="4541"/>
              <a:ext cx="6610" cy="829"/>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Replaced the original position with that of the candidate</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52" name="组合 51"/>
          <p:cNvGrpSpPr/>
          <p:nvPr/>
        </p:nvGrpSpPr>
        <p:grpSpPr>
          <a:xfrm>
            <a:off x="3997960" y="5880735"/>
            <a:ext cx="4195445" cy="812800"/>
            <a:chOff x="2182" y="4120"/>
            <a:chExt cx="4426" cy="1280"/>
          </a:xfrm>
        </p:grpSpPr>
        <p:sp>
          <p:nvSpPr>
            <p:cNvPr id="53" name="圆角矩形 52"/>
            <p:cNvSpPr/>
            <p:nvPr/>
          </p:nvSpPr>
          <p:spPr>
            <a:xfrm>
              <a:off x="2182" y="4120"/>
              <a:ext cx="4426" cy="1280"/>
            </a:xfrm>
            <a:prstGeom prst="roundRect">
              <a:avLst/>
            </a:prstGeom>
            <a:solidFill>
              <a:srgbClr val="004CEF"/>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文本框 53"/>
            <p:cNvSpPr txBox="1"/>
            <p:nvPr/>
          </p:nvSpPr>
          <p:spPr>
            <a:xfrm>
              <a:off x="2182" y="4453"/>
              <a:ext cx="4425" cy="613"/>
            </a:xfrm>
            <a:prstGeom prst="rect">
              <a:avLst/>
            </a:prstGeom>
            <a:noFill/>
          </p:spPr>
          <p:txBody>
            <a:bodyPr wrap="square" rtlCol="0">
              <a:noAutofit/>
            </a:bodyPr>
            <a:p>
              <a:pPr algn="ctr"/>
              <a:r>
                <a:rPr lang="en-US" altLang="zh-CN" b="1">
                  <a:solidFill>
                    <a:schemeClr val="bg1"/>
                  </a:solidFill>
                  <a:latin typeface="Times New Roman" panose="02020603050405020304" charset="0"/>
                  <a:cs typeface="Times New Roman" panose="02020603050405020304" charset="0"/>
                </a:rPr>
                <a:t>Merged data to generate 5BZCAT_err</a:t>
              </a:r>
              <a:endParaRPr lang="en-US" altLang="zh-CN" b="1">
                <a:solidFill>
                  <a:schemeClr val="bg1"/>
                </a:solidFill>
                <a:latin typeface="Times New Roman" panose="02020603050405020304" charset="0"/>
                <a:cs typeface="Times New Roman" panose="02020603050405020304" charset="0"/>
              </a:endParaRPr>
            </a:p>
          </p:txBody>
        </p:sp>
      </p:grpSp>
      <p:cxnSp>
        <p:nvCxnSpPr>
          <p:cNvPr id="80" name="肘形连接符 79"/>
          <p:cNvCxnSpPr/>
          <p:nvPr/>
        </p:nvCxnSpPr>
        <p:spPr>
          <a:xfrm flipV="1">
            <a:off x="5147945" y="1124585"/>
            <a:ext cx="1944000" cy="3708000"/>
          </a:xfrm>
          <a:prstGeom prst="bentConnector3">
            <a:avLst>
              <a:gd name="adj1" fmla="val 50018"/>
            </a:avLst>
          </a:prstGeom>
          <a:ln w="107950" cap="sq" cmpd="sng">
            <a:solidFill>
              <a:srgbClr val="4472C4"/>
            </a:solidFill>
            <a:prstDash val="solid"/>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85" name="肘形连接符 84"/>
          <p:cNvCxnSpPr/>
          <p:nvPr/>
        </p:nvCxnSpPr>
        <p:spPr>
          <a:xfrm rot="5400000">
            <a:off x="7393727" y="4000586"/>
            <a:ext cx="648000" cy="3112897"/>
          </a:xfrm>
          <a:prstGeom prst="bentConnector3">
            <a:avLst>
              <a:gd name="adj1" fmla="val 50062"/>
            </a:avLst>
          </a:prstGeom>
          <a:ln w="92075"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86" name="肘形连接符 85"/>
          <p:cNvCxnSpPr/>
          <p:nvPr/>
        </p:nvCxnSpPr>
        <p:spPr>
          <a:xfrm rot="5400000" flipV="1">
            <a:off x="4253405" y="3973035"/>
            <a:ext cx="648000" cy="3168000"/>
          </a:xfrm>
          <a:prstGeom prst="bentConnector3">
            <a:avLst>
              <a:gd name="adj1" fmla="val 50018"/>
            </a:avLst>
          </a:prstGeom>
          <a:ln w="92075"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sp>
        <p:nvSpPr>
          <p:cNvPr id="89" name="下箭头 88"/>
          <p:cNvSpPr/>
          <p:nvPr/>
        </p:nvSpPr>
        <p:spPr>
          <a:xfrm>
            <a:off x="2929255" y="1656080"/>
            <a:ext cx="179705" cy="450215"/>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4" name="下箭头 93"/>
          <p:cNvSpPr/>
          <p:nvPr/>
        </p:nvSpPr>
        <p:spPr>
          <a:xfrm>
            <a:off x="2929255" y="2651760"/>
            <a:ext cx="179705" cy="51308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5" name="下箭头 94"/>
          <p:cNvSpPr/>
          <p:nvPr/>
        </p:nvSpPr>
        <p:spPr>
          <a:xfrm>
            <a:off x="2929255" y="3916680"/>
            <a:ext cx="179705" cy="516255"/>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a:p>
        </p:txBody>
      </p:sp>
      <p:sp>
        <p:nvSpPr>
          <p:cNvPr id="96" name="下箭头 95"/>
          <p:cNvSpPr/>
          <p:nvPr/>
        </p:nvSpPr>
        <p:spPr>
          <a:xfrm>
            <a:off x="9187180" y="4173855"/>
            <a:ext cx="179705" cy="25908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7" name="下箭头 96"/>
          <p:cNvSpPr/>
          <p:nvPr/>
        </p:nvSpPr>
        <p:spPr>
          <a:xfrm>
            <a:off x="9187180" y="3357880"/>
            <a:ext cx="179705" cy="27051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8" name="下箭头 97"/>
          <p:cNvSpPr/>
          <p:nvPr/>
        </p:nvSpPr>
        <p:spPr>
          <a:xfrm>
            <a:off x="9187180" y="2266950"/>
            <a:ext cx="179705" cy="333375"/>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9" name="下箭头 98"/>
          <p:cNvSpPr/>
          <p:nvPr/>
        </p:nvSpPr>
        <p:spPr>
          <a:xfrm>
            <a:off x="9187180" y="1388110"/>
            <a:ext cx="179705" cy="333375"/>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2"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strips(downRight)">
                                      <p:cBhvr>
                                        <p:cTn id="7" dur="500"/>
                                        <p:tgtEl>
                                          <p:spTgt spid="89"/>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500" fill="hold">
                                          <p:stCondLst>
                                            <p:cond delay="0"/>
                                          </p:stCondLst>
                                        </p:cTn>
                                        <p:tgtEl>
                                          <p:spTgt spid="37"/>
                                        </p:tgtEl>
                                        <p:attrNameLst>
                                          <p:attrName>style.visibility</p:attrName>
                                        </p:attrNameLst>
                                      </p:cBhvr>
                                      <p:to>
                                        <p:strVal val="visible"/>
                                      </p:to>
                                    </p:set>
                                    <p:animEffect transition="in" filter="diamond(in)">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2" nodeType="click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strips(downRight)">
                                      <p:cBhvr>
                                        <p:cTn id="16" dur="500"/>
                                        <p:tgtEl>
                                          <p:spTgt spid="94"/>
                                        </p:tgtEl>
                                      </p:cBhvr>
                                    </p:animEffect>
                                  </p:childTnLst>
                                </p:cTn>
                              </p:par>
                            </p:childTnLst>
                          </p:cTn>
                        </p:par>
                        <p:par>
                          <p:cTn id="17" fill="hold">
                            <p:stCondLst>
                              <p:cond delay="500"/>
                            </p:stCondLst>
                            <p:childTnLst>
                              <p:par>
                                <p:cTn id="18" presetID="8" presetClass="entr" presetSubtype="16" fill="hold" nodeType="afterEffect">
                                  <p:stCondLst>
                                    <p:cond delay="0"/>
                                  </p:stCondLst>
                                  <p:childTnLst>
                                    <p:set>
                                      <p:cBhvr>
                                        <p:cTn id="19" dur="500" fill="hold">
                                          <p:stCondLst>
                                            <p:cond delay="0"/>
                                          </p:stCondLst>
                                        </p:cTn>
                                        <p:tgtEl>
                                          <p:spTgt spid="62"/>
                                        </p:tgtEl>
                                        <p:attrNameLst>
                                          <p:attrName>style.visibility</p:attrName>
                                        </p:attrNameLst>
                                      </p:cBhvr>
                                      <p:to>
                                        <p:strVal val="visible"/>
                                      </p:to>
                                    </p:set>
                                    <p:animEffect transition="in" filter="diamond(in)">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2"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strips(downRight)">
                                      <p:cBhvr>
                                        <p:cTn id="25" dur="500"/>
                                        <p:tgtEl>
                                          <p:spTgt spid="95"/>
                                        </p:tgtEl>
                                      </p:cBhvr>
                                    </p:animEffect>
                                  </p:childTnLst>
                                </p:cTn>
                              </p:par>
                            </p:childTnLst>
                          </p:cTn>
                        </p:par>
                        <p:par>
                          <p:cTn id="26" fill="hold">
                            <p:stCondLst>
                              <p:cond delay="500"/>
                            </p:stCondLst>
                            <p:childTnLst>
                              <p:par>
                                <p:cTn id="27" presetID="8" presetClass="entr" presetSubtype="16" fill="hold" nodeType="afterEffect">
                                  <p:stCondLst>
                                    <p:cond delay="0"/>
                                  </p:stCondLst>
                                  <p:childTnLst>
                                    <p:set>
                                      <p:cBhvr>
                                        <p:cTn id="28" dur="500" fill="hold">
                                          <p:stCondLst>
                                            <p:cond delay="0"/>
                                          </p:stCondLst>
                                        </p:cTn>
                                        <p:tgtEl>
                                          <p:spTgt spid="93"/>
                                        </p:tgtEl>
                                        <p:attrNameLst>
                                          <p:attrName>style.visibility</p:attrName>
                                        </p:attrNameLst>
                                      </p:cBhvr>
                                      <p:to>
                                        <p:strVal val="visible"/>
                                      </p:to>
                                    </p:set>
                                    <p:animEffect transition="in" filter="diamond(in)">
                                      <p:cBhvr>
                                        <p:cTn id="29" dur="500"/>
                                        <p:tgtEl>
                                          <p:spTgt spid="93"/>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nodeType="clickEffect">
                                  <p:stCondLst>
                                    <p:cond delay="0"/>
                                  </p:stCondLst>
                                  <p:childTnLst>
                                    <p:set>
                                      <p:cBhvr>
                                        <p:cTn id="33" dur="500" fill="hold">
                                          <p:stCondLst>
                                            <p:cond delay="0"/>
                                          </p:stCondLst>
                                        </p:cTn>
                                        <p:tgtEl>
                                          <p:spTgt spid="86"/>
                                        </p:tgtEl>
                                        <p:attrNameLst>
                                          <p:attrName>style.visibility</p:attrName>
                                        </p:attrNameLst>
                                      </p:cBhvr>
                                      <p:to>
                                        <p:strVal val="visible"/>
                                      </p:to>
                                    </p:set>
                                    <p:animEffect transition="in" filter="strips(downRight)">
                                      <p:cBhvr>
                                        <p:cTn id="34" dur="500"/>
                                        <p:tgtEl>
                                          <p:spTgt spid="86"/>
                                        </p:tgtEl>
                                      </p:cBhvr>
                                    </p:animEffect>
                                  </p:childTnLst>
                                </p:cTn>
                              </p:par>
                            </p:childTnLst>
                          </p:cTn>
                        </p:par>
                        <p:par>
                          <p:cTn id="35" fill="hold">
                            <p:stCondLst>
                              <p:cond delay="500"/>
                            </p:stCondLst>
                            <p:childTnLst>
                              <p:par>
                                <p:cTn id="36" presetID="7" presetClass="entr" presetSubtype="4" fill="hold" nodeType="afterEffect">
                                  <p:stCondLst>
                                    <p:cond delay="0"/>
                                  </p:stCondLst>
                                  <p:childTnLst>
                                    <p:set>
                                      <p:cBhvr>
                                        <p:cTn id="37" dur="500"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8" presetClass="entr" presetSubtype="3" fill="hold" nodeType="clickEffect">
                                  <p:stCondLst>
                                    <p:cond delay="0"/>
                                  </p:stCondLst>
                                  <p:childTnLst>
                                    <p:set>
                                      <p:cBhvr>
                                        <p:cTn id="43" dur="500" fill="hold">
                                          <p:stCondLst>
                                            <p:cond delay="0"/>
                                          </p:stCondLst>
                                        </p:cTn>
                                        <p:tgtEl>
                                          <p:spTgt spid="80"/>
                                        </p:tgtEl>
                                        <p:attrNameLst>
                                          <p:attrName>style.visibility</p:attrName>
                                        </p:attrNameLst>
                                      </p:cBhvr>
                                      <p:to>
                                        <p:strVal val="visible"/>
                                      </p:to>
                                    </p:set>
                                    <p:animEffect transition="in" filter="strips(upRight)">
                                      <p:cBhvr>
                                        <p:cTn id="44" dur="500"/>
                                        <p:tgtEl>
                                          <p:spTgt spid="80"/>
                                        </p:tgtEl>
                                      </p:cBhvr>
                                    </p:animEffect>
                                  </p:childTnLst>
                                </p:cTn>
                              </p:par>
                            </p:childTnLst>
                          </p:cTn>
                        </p:par>
                        <p:par>
                          <p:cTn id="45" fill="hold">
                            <p:stCondLst>
                              <p:cond delay="500"/>
                            </p:stCondLst>
                            <p:childTnLst>
                              <p:par>
                                <p:cTn id="46" presetID="8" presetClass="entr" presetSubtype="16" fill="hold" nodeType="afterEffect">
                                  <p:stCondLst>
                                    <p:cond delay="0"/>
                                  </p:stCondLst>
                                  <p:childTnLst>
                                    <p:set>
                                      <p:cBhvr>
                                        <p:cTn id="47" dur="500" fill="hold">
                                          <p:stCondLst>
                                            <p:cond delay="0"/>
                                          </p:stCondLst>
                                        </p:cTn>
                                        <p:tgtEl>
                                          <p:spTgt spid="78"/>
                                        </p:tgtEl>
                                        <p:attrNameLst>
                                          <p:attrName>style.visibility</p:attrName>
                                        </p:attrNameLst>
                                      </p:cBhvr>
                                      <p:to>
                                        <p:strVal val="visible"/>
                                      </p:to>
                                    </p:set>
                                    <p:animEffect transition="in" filter="diamond(in)">
                                      <p:cBhvr>
                                        <p:cTn id="48" dur="500"/>
                                        <p:tgtEl>
                                          <p:spTgt spid="78"/>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grpId="2" nodeType="clickEffect">
                                  <p:stCondLst>
                                    <p:cond delay="0"/>
                                  </p:stCondLst>
                                  <p:childTnLst>
                                    <p:set>
                                      <p:cBhvr>
                                        <p:cTn id="52" dur="1" fill="hold">
                                          <p:stCondLst>
                                            <p:cond delay="0"/>
                                          </p:stCondLst>
                                        </p:cTn>
                                        <p:tgtEl>
                                          <p:spTgt spid="99"/>
                                        </p:tgtEl>
                                        <p:attrNameLst>
                                          <p:attrName>style.visibility</p:attrName>
                                        </p:attrNameLst>
                                      </p:cBhvr>
                                      <p:to>
                                        <p:strVal val="visible"/>
                                      </p:to>
                                    </p:set>
                                    <p:animEffect transition="in" filter="strips(downRight)">
                                      <p:cBhvr>
                                        <p:cTn id="53" dur="500"/>
                                        <p:tgtEl>
                                          <p:spTgt spid="99"/>
                                        </p:tgtEl>
                                      </p:cBhvr>
                                    </p:animEffect>
                                  </p:childTnLst>
                                </p:cTn>
                              </p:par>
                            </p:childTnLst>
                          </p:cTn>
                        </p:par>
                        <p:par>
                          <p:cTn id="54" fill="hold">
                            <p:stCondLst>
                              <p:cond delay="500"/>
                            </p:stCondLst>
                            <p:childTnLst>
                              <p:par>
                                <p:cTn id="55" presetID="8" presetClass="entr" presetSubtype="16" fill="hold" nodeType="afterEffect">
                                  <p:stCondLst>
                                    <p:cond delay="0"/>
                                  </p:stCondLst>
                                  <p:childTnLst>
                                    <p:set>
                                      <p:cBhvr>
                                        <p:cTn id="56" dur="500" fill="hold">
                                          <p:stCondLst>
                                            <p:cond delay="0"/>
                                          </p:stCondLst>
                                        </p:cTn>
                                        <p:tgtEl>
                                          <p:spTgt spid="66"/>
                                        </p:tgtEl>
                                        <p:attrNameLst>
                                          <p:attrName>style.visibility</p:attrName>
                                        </p:attrNameLst>
                                      </p:cBhvr>
                                      <p:to>
                                        <p:strVal val="visible"/>
                                      </p:to>
                                    </p:set>
                                    <p:animEffect transition="in" filter="diamond(in)">
                                      <p:cBhvr>
                                        <p:cTn id="57" dur="50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2" nodeType="click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strips(downRight)">
                                      <p:cBhvr>
                                        <p:cTn id="62" dur="500"/>
                                        <p:tgtEl>
                                          <p:spTgt spid="98"/>
                                        </p:tgtEl>
                                      </p:cBhvr>
                                    </p:animEffect>
                                  </p:childTnLst>
                                </p:cTn>
                              </p:par>
                            </p:childTnLst>
                          </p:cTn>
                        </p:par>
                        <p:par>
                          <p:cTn id="63" fill="hold">
                            <p:stCondLst>
                              <p:cond delay="500"/>
                            </p:stCondLst>
                            <p:childTnLst>
                              <p:par>
                                <p:cTn id="64" presetID="8" presetClass="entr" presetSubtype="16" fill="hold" nodeType="afterEffect">
                                  <p:stCondLst>
                                    <p:cond delay="0"/>
                                  </p:stCondLst>
                                  <p:childTnLst>
                                    <p:set>
                                      <p:cBhvr>
                                        <p:cTn id="65" dur="500" fill="hold">
                                          <p:stCondLst>
                                            <p:cond delay="0"/>
                                          </p:stCondLst>
                                        </p:cTn>
                                        <p:tgtEl>
                                          <p:spTgt spid="68"/>
                                        </p:tgtEl>
                                        <p:attrNameLst>
                                          <p:attrName>style.visibility</p:attrName>
                                        </p:attrNameLst>
                                      </p:cBhvr>
                                      <p:to>
                                        <p:strVal val="visible"/>
                                      </p:to>
                                    </p:set>
                                    <p:animEffect transition="in" filter="diamond(in)">
                                      <p:cBhvr>
                                        <p:cTn id="66" dur="500"/>
                                        <p:tgtEl>
                                          <p:spTgt spid="68"/>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ntr" presetSubtype="6" fill="hold" grpId="2" nodeType="click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strips(downRight)">
                                      <p:cBhvr>
                                        <p:cTn id="71" dur="500"/>
                                        <p:tgtEl>
                                          <p:spTgt spid="97"/>
                                        </p:tgtEl>
                                      </p:cBhvr>
                                    </p:animEffect>
                                  </p:childTnLst>
                                </p:cTn>
                              </p:par>
                            </p:childTnLst>
                          </p:cTn>
                        </p:par>
                        <p:par>
                          <p:cTn id="72" fill="hold">
                            <p:stCondLst>
                              <p:cond delay="500"/>
                            </p:stCondLst>
                            <p:childTnLst>
                              <p:par>
                                <p:cTn id="73" presetID="8" presetClass="entr" presetSubtype="16" fill="hold" nodeType="afterEffect">
                                  <p:stCondLst>
                                    <p:cond delay="0"/>
                                  </p:stCondLst>
                                  <p:childTnLst>
                                    <p:set>
                                      <p:cBhvr>
                                        <p:cTn id="74" dur="500" fill="hold">
                                          <p:stCondLst>
                                            <p:cond delay="0"/>
                                          </p:stCondLst>
                                        </p:cTn>
                                        <p:tgtEl>
                                          <p:spTgt spid="70"/>
                                        </p:tgtEl>
                                        <p:attrNameLst>
                                          <p:attrName>style.visibility</p:attrName>
                                        </p:attrNameLst>
                                      </p:cBhvr>
                                      <p:to>
                                        <p:strVal val="visible"/>
                                      </p:to>
                                    </p:set>
                                    <p:animEffect transition="in" filter="diamond(in)">
                                      <p:cBhvr>
                                        <p:cTn id="75" dur="500"/>
                                        <p:tgtEl>
                                          <p:spTgt spid="70"/>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6" fill="hold" grpId="2" nodeType="click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strips(downRight)">
                                      <p:cBhvr>
                                        <p:cTn id="80" dur="500"/>
                                        <p:tgtEl>
                                          <p:spTgt spid="96"/>
                                        </p:tgtEl>
                                      </p:cBhvr>
                                    </p:animEffect>
                                  </p:childTnLst>
                                </p:cTn>
                              </p:par>
                            </p:childTnLst>
                          </p:cTn>
                        </p:par>
                        <p:par>
                          <p:cTn id="81" fill="hold">
                            <p:stCondLst>
                              <p:cond delay="500"/>
                            </p:stCondLst>
                            <p:childTnLst>
                              <p:par>
                                <p:cTn id="82" presetID="8" presetClass="entr" presetSubtype="16" fill="hold" nodeType="afterEffect">
                                  <p:stCondLst>
                                    <p:cond delay="0"/>
                                  </p:stCondLst>
                                  <p:childTnLst>
                                    <p:set>
                                      <p:cBhvr>
                                        <p:cTn id="83" dur="500" fill="hold">
                                          <p:stCondLst>
                                            <p:cond delay="0"/>
                                          </p:stCondLst>
                                        </p:cTn>
                                        <p:tgtEl>
                                          <p:spTgt spid="77"/>
                                        </p:tgtEl>
                                        <p:attrNameLst>
                                          <p:attrName>style.visibility</p:attrName>
                                        </p:attrNameLst>
                                      </p:cBhvr>
                                      <p:to>
                                        <p:strVal val="visible"/>
                                      </p:to>
                                    </p:set>
                                    <p:animEffect transition="in" filter="diamond(in)">
                                      <p:cBhvr>
                                        <p:cTn id="84" dur="500"/>
                                        <p:tgtEl>
                                          <p:spTgt spid="77"/>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12" fill="hold" nodeType="clickEffect">
                                  <p:stCondLst>
                                    <p:cond delay="0"/>
                                  </p:stCondLst>
                                  <p:childTnLst>
                                    <p:set>
                                      <p:cBhvr>
                                        <p:cTn id="88" dur="500" fill="hold">
                                          <p:stCondLst>
                                            <p:cond delay="0"/>
                                          </p:stCondLst>
                                        </p:cTn>
                                        <p:tgtEl>
                                          <p:spTgt spid="85"/>
                                        </p:tgtEl>
                                        <p:attrNameLst>
                                          <p:attrName>style.visibility</p:attrName>
                                        </p:attrNameLst>
                                      </p:cBhvr>
                                      <p:to>
                                        <p:strVal val="visible"/>
                                      </p:to>
                                    </p:set>
                                    <p:animEffect transition="in" filter="strips(downLeft)">
                                      <p:cBhvr>
                                        <p:cTn id="8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1" animBg="1"/>
      <p:bldP spid="94" grpId="1" animBg="1"/>
      <p:bldP spid="95" grpId="1" animBg="1"/>
      <p:bldP spid="96" grpId="1" animBg="1"/>
      <p:bldP spid="97" grpId="1" animBg="1"/>
      <p:bldP spid="98" grpId="1" animBg="1"/>
      <p:bldP spid="99" grpId="1" animBg="1"/>
      <p:bldP spid="89" grpId="2" animBg="1"/>
      <p:bldP spid="94" grpId="2" animBg="1"/>
      <p:bldP spid="95" grpId="2" animBg="1"/>
      <p:bldP spid="99" grpId="2" animBg="1"/>
      <p:bldP spid="98" grpId="2" animBg="1"/>
      <p:bldP spid="97" grpId="2" animBg="1"/>
      <p:bldP spid="9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稻壳设计师康帅1"/>
          <p:cNvSpPr/>
          <p:nvPr/>
        </p:nvSpPr>
        <p:spPr>
          <a:xfrm>
            <a:off x="0" y="0"/>
            <a:ext cx="12192000" cy="626110"/>
          </a:xfrm>
          <a:prstGeom prst="rect">
            <a:avLst/>
          </a:prstGeom>
          <a:solidFill>
            <a:srgbClr val="2F4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 name="稻壳设计师康帅5"/>
          <p:cNvSpPr txBox="1"/>
          <p:nvPr/>
        </p:nvSpPr>
        <p:spPr>
          <a:xfrm>
            <a:off x="0" y="1270"/>
            <a:ext cx="12192000" cy="624840"/>
          </a:xfrm>
          <a:prstGeom prst="rect">
            <a:avLst/>
          </a:prstGeom>
          <a:noFill/>
        </p:spPr>
        <p:txBody>
          <a:bodyPr wrap="square" rtlCol="0">
            <a:noAutofit/>
          </a:bodyPr>
          <a:lstStyle/>
          <a:p>
            <a:pPr marR="0" lvl="0" indent="0" algn="just" defTabSz="914400" rtl="0" fontAlgn="ctr">
              <a:lnSpc>
                <a:spcPct val="100000"/>
              </a:lnSpc>
              <a:spcBef>
                <a:spcPts val="0"/>
              </a:spcBef>
              <a:spcAft>
                <a:spcPts val="0"/>
              </a:spcAft>
              <a:buClrTx/>
              <a:buSzTx/>
              <a:buFontTx/>
              <a:buNone/>
              <a:defRPr/>
            </a:pPr>
            <a:r>
              <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Research Methods</a:t>
            </a:r>
            <a:r>
              <a:rPr lang="zh-CN" altLang="en-US"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a:t>
            </a:r>
            <a:r>
              <a:rPr lang="en-US" altLang="zh-CN"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Pipeline 2</a:t>
            </a:r>
            <a:r>
              <a:rPr lang="zh-CN" altLang="en-US" sz="3200" b="1" spc="5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rPr>
              <a:t>）</a:t>
            </a:r>
            <a:endParaRPr kumimoji="0" lang="en-US" altLang="zh-CN" sz="3200" b="1" i="0" u="none" strike="noStrike" kern="1200" cap="none" spc="50" normalizeH="0" baseline="0" noProof="0" dirty="0">
              <a:ln>
                <a:noFill/>
              </a:ln>
              <a:solidFill>
                <a:schemeClr val="bg1"/>
              </a:solidFill>
              <a:effectLst/>
              <a:uLnTx/>
              <a:uFillTx/>
              <a:latin typeface="Times New Roman" panose="02020603050405020304" charset="0"/>
              <a:ea typeface="思源宋体 CN Heavy" panose="02020900000000000000" pitchFamily="18" charset="-122"/>
              <a:cs typeface="Times New Roman" panose="02020603050405020304" charset="0"/>
              <a:sym typeface="+mn-ea"/>
            </a:endParaRPr>
          </a:p>
        </p:txBody>
      </p:sp>
      <p:sp>
        <p:nvSpPr>
          <p:cNvPr id="6" name="圆角矩形 5"/>
          <p:cNvSpPr/>
          <p:nvPr/>
        </p:nvSpPr>
        <p:spPr>
          <a:xfrm>
            <a:off x="3997325" y="828675"/>
            <a:ext cx="4195445" cy="461010"/>
          </a:xfrm>
          <a:prstGeom prst="roundRect">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solidFill>
                <a:latin typeface="Times New Roman" panose="02020603050405020304" charset="0"/>
                <a:cs typeface="Times New Roman" panose="02020603050405020304" charset="0"/>
                <a:sym typeface="+mn-ea"/>
              </a:rPr>
              <a:t>Content 2: Spatial Cross-matching</a:t>
            </a:r>
            <a:endParaRPr lang="zh-CN" altLang="en-US"/>
          </a:p>
        </p:txBody>
      </p:sp>
      <p:grpSp>
        <p:nvGrpSpPr>
          <p:cNvPr id="37" name="组合 36"/>
          <p:cNvGrpSpPr/>
          <p:nvPr/>
        </p:nvGrpSpPr>
        <p:grpSpPr>
          <a:xfrm>
            <a:off x="3149600" y="1633855"/>
            <a:ext cx="1711325" cy="545465"/>
            <a:chOff x="7970" y="-1875"/>
            <a:chExt cx="5525" cy="1279"/>
          </a:xfrm>
        </p:grpSpPr>
        <p:sp>
          <p:nvSpPr>
            <p:cNvPr id="38" name="矩形 37"/>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文本框 38"/>
            <p:cNvSpPr txBox="1"/>
            <p:nvPr/>
          </p:nvSpPr>
          <p:spPr>
            <a:xfrm>
              <a:off x="7971" y="-1562"/>
              <a:ext cx="5524" cy="573"/>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4FGL-Xiang-DR2</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4" name="组合 3"/>
          <p:cNvGrpSpPr/>
          <p:nvPr/>
        </p:nvGrpSpPr>
        <p:grpSpPr>
          <a:xfrm>
            <a:off x="7343775" y="1633855"/>
            <a:ext cx="1711325" cy="545465"/>
            <a:chOff x="7970" y="-1875"/>
            <a:chExt cx="5525" cy="1279"/>
          </a:xfrm>
        </p:grpSpPr>
        <p:sp>
          <p:nvSpPr>
            <p:cNvPr id="8" name="矩形 7"/>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7971" y="-1562"/>
              <a:ext cx="5524" cy="573"/>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5BZCAT_err</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14" name="组合 13"/>
          <p:cNvGrpSpPr/>
          <p:nvPr/>
        </p:nvGrpSpPr>
        <p:grpSpPr>
          <a:xfrm>
            <a:off x="4235450" y="2536190"/>
            <a:ext cx="3729990" cy="545465"/>
            <a:chOff x="7970" y="-1875"/>
            <a:chExt cx="5525" cy="1279"/>
          </a:xfrm>
        </p:grpSpPr>
        <p:sp>
          <p:nvSpPr>
            <p:cNvPr id="15" name="矩形 14"/>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7971" y="-1562"/>
              <a:ext cx="5524" cy="573"/>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Perform spatial cross-matching using nway</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17" name="组合 16"/>
          <p:cNvGrpSpPr/>
          <p:nvPr/>
        </p:nvGrpSpPr>
        <p:grpSpPr>
          <a:xfrm>
            <a:off x="4346575" y="3387090"/>
            <a:ext cx="3493135" cy="545465"/>
            <a:chOff x="7970" y="-1875"/>
            <a:chExt cx="5525" cy="1279"/>
          </a:xfrm>
        </p:grpSpPr>
        <p:sp>
          <p:nvSpPr>
            <p:cNvPr id="18" name="矩形 17"/>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7971" y="-1562"/>
              <a:ext cx="5524" cy="573"/>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P</a:t>
              </a:r>
              <a:r>
                <a:rPr lang="en-US" altLang="zh-CN" sz="1400" b="1" baseline="-25000">
                  <a:latin typeface="Times New Roman" panose="02020603050405020304" charset="0"/>
                  <a:cs typeface="Times New Roman" panose="02020603050405020304" charset="0"/>
                  <a:sym typeface="+mn-ea"/>
                </a:rPr>
                <a:t>any</a:t>
              </a:r>
              <a:r>
                <a:rPr lang="zh-CN" altLang="en-US" sz="1400" b="1">
                  <a:latin typeface="Times New Roman" panose="02020603050405020304" charset="0"/>
                  <a:cs typeface="Times New Roman" panose="02020603050405020304" charset="0"/>
                  <a:sym typeface="+mn-ea"/>
                </a:rPr>
                <a:t>＞</a:t>
              </a:r>
              <a:r>
                <a:rPr lang="en-US" altLang="zh-CN" sz="1400" b="1">
                  <a:latin typeface="Times New Roman" panose="02020603050405020304" charset="0"/>
                  <a:cs typeface="Times New Roman" panose="02020603050405020304" charset="0"/>
                  <a:sym typeface="+mn-ea"/>
                </a:rPr>
                <a:t>85%     &amp;       </a:t>
              </a:r>
              <a:r>
                <a:rPr lang="en-US" altLang="zh-CN" sz="1400" b="1">
                  <a:latin typeface="Times New Roman" panose="02020603050405020304" charset="0"/>
                  <a:cs typeface="Times New Roman" panose="02020603050405020304" charset="0"/>
                  <a:sym typeface="+mn-ea"/>
                </a:rPr>
                <a:t>P</a:t>
              </a:r>
              <a:r>
                <a:rPr lang="en-US" altLang="zh-CN" sz="1400" b="1" baseline="-25000">
                  <a:latin typeface="Times New Roman" panose="02020603050405020304" charset="0"/>
                  <a:cs typeface="Times New Roman" panose="02020603050405020304" charset="0"/>
                  <a:sym typeface="+mn-ea"/>
                </a:rPr>
                <a:t>i</a:t>
              </a:r>
              <a:r>
                <a:rPr lang="zh-CN" altLang="en-US" sz="1400" b="1">
                  <a:latin typeface="Times New Roman" panose="02020603050405020304" charset="0"/>
                  <a:cs typeface="Times New Roman" panose="02020603050405020304" charset="0"/>
                  <a:sym typeface="+mn-ea"/>
                </a:rPr>
                <a:t>＞</a:t>
              </a:r>
              <a:r>
                <a:rPr lang="en-US" altLang="zh-CN" sz="1400" b="1">
                  <a:latin typeface="Times New Roman" panose="02020603050405020304" charset="0"/>
                  <a:cs typeface="Times New Roman" panose="02020603050405020304" charset="0"/>
                  <a:sym typeface="+mn-ea"/>
                </a:rPr>
                <a:t>85%</a:t>
              </a:r>
              <a:endParaRPr lang="en-US" altLang="zh-CN" sz="1400" b="1">
                <a:solidFill>
                  <a:schemeClr val="tx1"/>
                </a:solidFill>
                <a:latin typeface="Times New Roman" panose="02020603050405020304" charset="0"/>
                <a:cs typeface="Times New Roman" panose="02020603050405020304" charset="0"/>
              </a:endParaRPr>
            </a:p>
            <a:p>
              <a:pPr algn="ctr"/>
              <a:endParaRPr lang="en-US" altLang="zh-CN" sz="1400" b="1">
                <a:solidFill>
                  <a:schemeClr val="tx1"/>
                </a:solidFill>
                <a:latin typeface="Times New Roman" panose="02020603050405020304" charset="0"/>
                <a:cs typeface="Times New Roman" panose="02020603050405020304" charset="0"/>
              </a:endParaRPr>
            </a:p>
          </p:txBody>
        </p:sp>
      </p:grpSp>
      <p:grpSp>
        <p:nvGrpSpPr>
          <p:cNvPr id="23" name="组合 22"/>
          <p:cNvGrpSpPr/>
          <p:nvPr/>
        </p:nvGrpSpPr>
        <p:grpSpPr>
          <a:xfrm>
            <a:off x="4168775" y="4326890"/>
            <a:ext cx="3856355" cy="545465"/>
            <a:chOff x="7970" y="-1875"/>
            <a:chExt cx="5525" cy="1279"/>
          </a:xfrm>
        </p:grpSpPr>
        <p:sp>
          <p:nvSpPr>
            <p:cNvPr id="24" name="矩形 23"/>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nvSpPr>
          <p:spPr>
            <a:xfrm>
              <a:off x="7971" y="-1562"/>
              <a:ext cx="5524" cy="573"/>
            </a:xfrm>
            <a:prstGeom prst="rect">
              <a:avLst/>
            </a:prstGeom>
            <a:noFill/>
          </p:spPr>
          <p:txBody>
            <a:bodyPr wrap="square" rtlCol="0">
              <a:noAutofit/>
            </a:bodyPr>
            <a:p>
              <a:pPr algn="ctr"/>
              <a:r>
                <a:rPr lang="en-US" altLang="zh-CN" sz="1400" b="1">
                  <a:latin typeface="Times New Roman" panose="02020603050405020304" charset="0"/>
                  <a:cs typeface="Times New Roman" panose="02020603050405020304" charset="0"/>
                  <a:sym typeface="+mn-ea"/>
                </a:rPr>
                <a:t>Validate cross-matching results using TOPCAT</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26" name="组合 25"/>
          <p:cNvGrpSpPr/>
          <p:nvPr/>
        </p:nvGrpSpPr>
        <p:grpSpPr>
          <a:xfrm>
            <a:off x="4473575" y="5106035"/>
            <a:ext cx="3247390" cy="545465"/>
            <a:chOff x="7970" y="-1875"/>
            <a:chExt cx="5525" cy="1279"/>
          </a:xfrm>
        </p:grpSpPr>
        <p:sp>
          <p:nvSpPr>
            <p:cNvPr id="27" name="矩形 26"/>
            <p:cNvSpPr/>
            <p:nvPr/>
          </p:nvSpPr>
          <p:spPr>
            <a:xfrm>
              <a:off x="7970" y="-1875"/>
              <a:ext cx="5525" cy="1279"/>
            </a:xfrm>
            <a:prstGeom prst="rect">
              <a:avLst/>
            </a:prstGeom>
            <a:gradFill>
              <a:gsLst>
                <a:gs pos="30000">
                  <a:srgbClr val="F2F2F2">
                    <a:alpha val="100000"/>
                  </a:srgbClr>
                </a:gs>
                <a:gs pos="70000">
                  <a:schemeClr val="bg1">
                    <a:lumMod val="85000"/>
                  </a:schemeClr>
                </a:gs>
                <a:gs pos="51000">
                  <a:srgbClr val="F2F2F2">
                    <a:alpha val="100000"/>
                  </a:srgbClr>
                </a:gs>
                <a:gs pos="10000">
                  <a:schemeClr val="bg1">
                    <a:lumMod val="75000"/>
                  </a:schemeClr>
                </a:gs>
                <a:gs pos="90000">
                  <a:schemeClr val="bg1">
                    <a:lumMod val="65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文本框 27"/>
            <p:cNvSpPr txBox="1"/>
            <p:nvPr/>
          </p:nvSpPr>
          <p:spPr>
            <a:xfrm>
              <a:off x="7971" y="-1562"/>
              <a:ext cx="5524" cy="573"/>
            </a:xfrm>
            <a:prstGeom prst="rect">
              <a:avLst/>
            </a:prstGeom>
            <a:noFill/>
          </p:spPr>
          <p:txBody>
            <a:bodyPr wrap="square" rtlCol="0">
              <a:noAutofit/>
            </a:bodyPr>
            <a:p>
              <a:pPr algn="ctr"/>
              <a:r>
                <a:rPr lang="en-US" altLang="zh-CN" sz="1400" b="1">
                  <a:solidFill>
                    <a:schemeClr val="tx1"/>
                  </a:solidFill>
                  <a:latin typeface="Times New Roman" panose="02020603050405020304" charset="0"/>
                  <a:cs typeface="Times New Roman" panose="02020603050405020304" charset="0"/>
                </a:rPr>
                <a:t>Performed visual inspection using DS9</a:t>
              </a:r>
              <a:endParaRPr lang="en-US" altLang="zh-CN" sz="1400" b="1">
                <a:solidFill>
                  <a:schemeClr val="tx1"/>
                </a:solidFill>
                <a:latin typeface="Times New Roman" panose="02020603050405020304" charset="0"/>
                <a:cs typeface="Times New Roman" panose="02020603050405020304" charset="0"/>
              </a:endParaRPr>
            </a:p>
          </p:txBody>
        </p:sp>
      </p:grpSp>
      <p:grpSp>
        <p:nvGrpSpPr>
          <p:cNvPr id="52" name="组合 51"/>
          <p:cNvGrpSpPr/>
          <p:nvPr/>
        </p:nvGrpSpPr>
        <p:grpSpPr>
          <a:xfrm>
            <a:off x="3672205" y="5915660"/>
            <a:ext cx="4844415" cy="812800"/>
            <a:chOff x="2182" y="4000"/>
            <a:chExt cx="4427" cy="1280"/>
          </a:xfrm>
        </p:grpSpPr>
        <p:sp>
          <p:nvSpPr>
            <p:cNvPr id="53" name="圆角矩形 52"/>
            <p:cNvSpPr/>
            <p:nvPr/>
          </p:nvSpPr>
          <p:spPr>
            <a:xfrm>
              <a:off x="2183" y="4000"/>
              <a:ext cx="4426" cy="1280"/>
            </a:xfrm>
            <a:prstGeom prst="roundRect">
              <a:avLst/>
            </a:prstGeom>
            <a:solidFill>
              <a:srgbClr val="004CEF"/>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文本框 53"/>
            <p:cNvSpPr txBox="1"/>
            <p:nvPr/>
          </p:nvSpPr>
          <p:spPr>
            <a:xfrm>
              <a:off x="2182" y="4333"/>
              <a:ext cx="4425" cy="613"/>
            </a:xfrm>
            <a:prstGeom prst="rect">
              <a:avLst/>
            </a:prstGeom>
            <a:noFill/>
          </p:spPr>
          <p:txBody>
            <a:bodyPr wrap="square" rtlCol="0">
              <a:noAutofit/>
            </a:bodyPr>
            <a:p>
              <a:pPr algn="ctr"/>
              <a:r>
                <a:rPr lang="en-US" altLang="zh-CN" b="1">
                  <a:solidFill>
                    <a:schemeClr val="bg1"/>
                  </a:solidFill>
                  <a:latin typeface="Times New Roman" panose="02020603050405020304" charset="0"/>
                  <a:cs typeface="Times New Roman" panose="02020603050405020304" charset="0"/>
                </a:rPr>
                <a:t>Completed the spatial correlation analysis</a:t>
              </a:r>
              <a:endParaRPr lang="en-US" altLang="zh-CN" b="1">
                <a:solidFill>
                  <a:schemeClr val="bg1"/>
                </a:solidFill>
                <a:latin typeface="Times New Roman" panose="02020603050405020304" charset="0"/>
                <a:cs typeface="Times New Roman" panose="02020603050405020304" charset="0"/>
              </a:endParaRPr>
            </a:p>
          </p:txBody>
        </p:sp>
      </p:grpSp>
      <p:cxnSp>
        <p:nvCxnSpPr>
          <p:cNvPr id="86" name="肘形连接符 85"/>
          <p:cNvCxnSpPr/>
          <p:nvPr/>
        </p:nvCxnSpPr>
        <p:spPr>
          <a:xfrm rot="5400000" flipV="1">
            <a:off x="6986270" y="427355"/>
            <a:ext cx="325120" cy="2087880"/>
          </a:xfrm>
          <a:prstGeom prst="bentConnector3">
            <a:avLst>
              <a:gd name="adj1" fmla="val 50018"/>
            </a:avLst>
          </a:prstGeom>
          <a:ln w="47625"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cxnSp>
        <p:nvCxnSpPr>
          <p:cNvPr id="29" name="肘形连接符 28"/>
          <p:cNvCxnSpPr/>
          <p:nvPr/>
        </p:nvCxnSpPr>
        <p:spPr>
          <a:xfrm rot="5400000">
            <a:off x="4899025" y="427355"/>
            <a:ext cx="325120" cy="2087880"/>
          </a:xfrm>
          <a:prstGeom prst="bentConnector3">
            <a:avLst>
              <a:gd name="adj1" fmla="val 50121"/>
            </a:avLst>
          </a:prstGeom>
          <a:ln w="47625" cap="sq" cmpd="sng">
            <a:solidFill>
              <a:srgbClr val="4472C4"/>
            </a:solidFill>
            <a:prstDash val="solid"/>
            <a:miter lim="800000"/>
            <a:headEnd type="none"/>
            <a:tailEnd type="triangle" w="sm" len="sm"/>
          </a:ln>
        </p:spPr>
        <p:style>
          <a:lnRef idx="2">
            <a:schemeClr val="accent1"/>
          </a:lnRef>
          <a:fillRef idx="0">
            <a:srgbClr val="FFFFFF"/>
          </a:fillRef>
          <a:effectRef idx="0">
            <a:srgbClr val="FFFFFF"/>
          </a:effectRef>
          <a:fontRef idx="minor">
            <a:schemeClr val="tx1"/>
          </a:fontRef>
        </p:style>
      </p:cxnSp>
      <p:sp>
        <p:nvSpPr>
          <p:cNvPr id="30" name="下箭头标注 29"/>
          <p:cNvSpPr/>
          <p:nvPr/>
        </p:nvSpPr>
        <p:spPr>
          <a:xfrm>
            <a:off x="4857115" y="1877060"/>
            <a:ext cx="2486660" cy="648000"/>
          </a:xfrm>
          <a:prstGeom prst="downArrowCallout">
            <a:avLst>
              <a:gd name="adj1" fmla="val 8294"/>
              <a:gd name="adj2" fmla="val 13479"/>
              <a:gd name="adj3" fmla="val 25000"/>
              <a:gd name="adj4" fmla="val 7488"/>
            </a:avLst>
          </a:prstGeom>
          <a:ln w="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下箭头 4"/>
          <p:cNvSpPr/>
          <p:nvPr/>
        </p:nvSpPr>
        <p:spPr>
          <a:xfrm>
            <a:off x="6050280" y="3080385"/>
            <a:ext cx="100965" cy="30607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下箭头 6"/>
          <p:cNvSpPr/>
          <p:nvPr/>
        </p:nvSpPr>
        <p:spPr>
          <a:xfrm>
            <a:off x="6050280" y="3933190"/>
            <a:ext cx="100965" cy="39243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下箭头 9"/>
          <p:cNvSpPr/>
          <p:nvPr/>
        </p:nvSpPr>
        <p:spPr>
          <a:xfrm>
            <a:off x="6050280" y="4876800"/>
            <a:ext cx="100965" cy="229870"/>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下箭头 11"/>
          <p:cNvSpPr/>
          <p:nvPr/>
        </p:nvSpPr>
        <p:spPr>
          <a:xfrm>
            <a:off x="6050280" y="5647690"/>
            <a:ext cx="100965" cy="262255"/>
          </a:xfrm>
          <a:prstGeom prst="downArrow">
            <a:avLst>
              <a:gd name="adj1" fmla="val 50000"/>
              <a:gd name="adj2" fmla="val 71978"/>
            </a:avLst>
          </a:prstGeom>
          <a:solidFill>
            <a:schemeClr val="accent1"/>
          </a:solidFill>
          <a:ln w="3175" cap="sq">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Left)">
                                      <p:cBhvr>
                                        <p:cTn id="7" dur="500"/>
                                        <p:tgtEl>
                                          <p:spTgt spid="29"/>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500" fill="hold">
                                          <p:stCondLst>
                                            <p:cond delay="0"/>
                                          </p:stCondLst>
                                        </p:cTn>
                                        <p:tgtEl>
                                          <p:spTgt spid="37"/>
                                        </p:tgtEl>
                                        <p:attrNameLst>
                                          <p:attrName>style.visibility</p:attrName>
                                        </p:attrNameLst>
                                      </p:cBhvr>
                                      <p:to>
                                        <p:strVal val="visible"/>
                                      </p:to>
                                    </p:set>
                                    <p:animEffect transition="in" filter="diamond(in)">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strips(downRight)">
                                      <p:cBhvr>
                                        <p:cTn id="16" dur="500"/>
                                        <p:tgtEl>
                                          <p:spTgt spid="86"/>
                                        </p:tgtEl>
                                      </p:cBhvr>
                                    </p:animEffect>
                                  </p:childTnLst>
                                </p:cTn>
                              </p:par>
                              <p:par>
                                <p:cTn id="17" presetID="8" presetClass="entr" presetSubtype="16" fill="hold" nodeType="withEffect">
                                  <p:stCondLst>
                                    <p:cond delay="0"/>
                                  </p:stCondLst>
                                  <p:childTnLst>
                                    <p:set>
                                      <p:cBhvr>
                                        <p:cTn id="18" dur="500" fill="hold">
                                          <p:stCondLst>
                                            <p:cond delay="0"/>
                                          </p:stCondLst>
                                        </p:cTn>
                                        <p:tgtEl>
                                          <p:spTgt spid="4"/>
                                        </p:tgtEl>
                                        <p:attrNameLst>
                                          <p:attrName>style.visibility</p:attrName>
                                        </p:attrNameLst>
                                      </p:cBhvr>
                                      <p:to>
                                        <p:strVal val="visible"/>
                                      </p:to>
                                    </p:set>
                                    <p:animEffect transition="in" filter="diamond(i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500"/>
                            </p:stCondLst>
                            <p:childTnLst>
                              <p:par>
                                <p:cTn id="26" presetID="8" presetClass="entr" presetSubtype="16" fill="hold" nodeType="afterEffect">
                                  <p:stCondLst>
                                    <p:cond delay="0"/>
                                  </p:stCondLst>
                                  <p:childTnLst>
                                    <p:set>
                                      <p:cBhvr>
                                        <p:cTn id="27" dur="500" fill="hold">
                                          <p:stCondLst>
                                            <p:cond delay="0"/>
                                          </p:stCondLst>
                                        </p:cTn>
                                        <p:tgtEl>
                                          <p:spTgt spid="14"/>
                                        </p:tgtEl>
                                        <p:attrNameLst>
                                          <p:attrName>style.visibility</p:attrName>
                                        </p:attrNameLst>
                                      </p:cBhvr>
                                      <p:to>
                                        <p:strVal val="visible"/>
                                      </p:to>
                                    </p:set>
                                    <p:animEffect transition="in" filter="diamond(i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2"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Right)">
                                      <p:cBhvr>
                                        <p:cTn id="33" dur="500"/>
                                        <p:tgtEl>
                                          <p:spTgt spid="5"/>
                                        </p:tgtEl>
                                      </p:cBhvr>
                                    </p:animEffect>
                                  </p:childTnLst>
                                </p:cTn>
                              </p:par>
                            </p:childTnLst>
                          </p:cTn>
                        </p:par>
                        <p:par>
                          <p:cTn id="34" fill="hold">
                            <p:stCondLst>
                              <p:cond delay="500"/>
                            </p:stCondLst>
                            <p:childTnLst>
                              <p:par>
                                <p:cTn id="35" presetID="8" presetClass="entr" presetSubtype="16" fill="hold" nodeType="afterEffect">
                                  <p:stCondLst>
                                    <p:cond delay="0"/>
                                  </p:stCondLst>
                                  <p:childTnLst>
                                    <p:set>
                                      <p:cBhvr>
                                        <p:cTn id="36" dur="500" fill="hold">
                                          <p:stCondLst>
                                            <p:cond delay="0"/>
                                          </p:stCondLst>
                                        </p:cTn>
                                        <p:tgtEl>
                                          <p:spTgt spid="17"/>
                                        </p:tgtEl>
                                        <p:attrNameLst>
                                          <p:attrName>style.visibility</p:attrName>
                                        </p:attrNameLst>
                                      </p:cBhvr>
                                      <p:to>
                                        <p:strVal val="visible"/>
                                      </p:to>
                                    </p:set>
                                    <p:animEffect transition="in" filter="diamond(i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2"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strips(downRight)">
                                      <p:cBhvr>
                                        <p:cTn id="42" dur="500"/>
                                        <p:tgtEl>
                                          <p:spTgt spid="7"/>
                                        </p:tgtEl>
                                      </p:cBhvr>
                                    </p:animEffect>
                                  </p:childTnLst>
                                </p:cTn>
                              </p:par>
                            </p:childTnLst>
                          </p:cTn>
                        </p:par>
                        <p:par>
                          <p:cTn id="43" fill="hold">
                            <p:stCondLst>
                              <p:cond delay="500"/>
                            </p:stCondLst>
                            <p:childTnLst>
                              <p:par>
                                <p:cTn id="44" presetID="8" presetClass="entr" presetSubtype="16" fill="hold" nodeType="afterEffect">
                                  <p:stCondLst>
                                    <p:cond delay="0"/>
                                  </p:stCondLst>
                                  <p:childTnLst>
                                    <p:set>
                                      <p:cBhvr>
                                        <p:cTn id="45" dur="500" fill="hold">
                                          <p:stCondLst>
                                            <p:cond delay="0"/>
                                          </p:stCondLst>
                                        </p:cTn>
                                        <p:tgtEl>
                                          <p:spTgt spid="23"/>
                                        </p:tgtEl>
                                        <p:attrNameLst>
                                          <p:attrName>style.visibility</p:attrName>
                                        </p:attrNameLst>
                                      </p:cBhvr>
                                      <p:to>
                                        <p:strVal val="visible"/>
                                      </p:to>
                                    </p:set>
                                    <p:animEffect transition="in" filter="diamond(i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2"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strips(downRight)">
                                      <p:cBhvr>
                                        <p:cTn id="51" dur="500"/>
                                        <p:tgtEl>
                                          <p:spTgt spid="10"/>
                                        </p:tgtEl>
                                      </p:cBhvr>
                                    </p:animEffect>
                                  </p:childTnLst>
                                </p:cTn>
                              </p:par>
                            </p:childTnLst>
                          </p:cTn>
                        </p:par>
                        <p:par>
                          <p:cTn id="52" fill="hold">
                            <p:stCondLst>
                              <p:cond delay="500"/>
                            </p:stCondLst>
                            <p:childTnLst>
                              <p:par>
                                <p:cTn id="53" presetID="8" presetClass="entr" presetSubtype="16" fill="hold" nodeType="afterEffect">
                                  <p:stCondLst>
                                    <p:cond delay="0"/>
                                  </p:stCondLst>
                                  <p:childTnLst>
                                    <p:set>
                                      <p:cBhvr>
                                        <p:cTn id="54" dur="500" fill="hold">
                                          <p:stCondLst>
                                            <p:cond delay="0"/>
                                          </p:stCondLst>
                                        </p:cTn>
                                        <p:tgtEl>
                                          <p:spTgt spid="26"/>
                                        </p:tgtEl>
                                        <p:attrNameLst>
                                          <p:attrName>style.visibility</p:attrName>
                                        </p:attrNameLst>
                                      </p:cBhvr>
                                      <p:to>
                                        <p:strVal val="visible"/>
                                      </p:to>
                                    </p:set>
                                    <p:animEffect transition="in" filter="diamond(i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6" fill="hold" grpId="2"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strips(downRight)">
                                      <p:cBhvr>
                                        <p:cTn id="60" dur="500"/>
                                        <p:tgtEl>
                                          <p:spTgt spid="12"/>
                                        </p:tgtEl>
                                      </p:cBhvr>
                                    </p:animEffect>
                                  </p:childTnLst>
                                </p:cTn>
                              </p:par>
                            </p:childTnLst>
                          </p:cTn>
                        </p:par>
                        <p:par>
                          <p:cTn id="61" fill="hold">
                            <p:stCondLst>
                              <p:cond delay="500"/>
                            </p:stCondLst>
                            <p:childTnLst>
                              <p:par>
                                <p:cTn id="62" presetID="4" presetClass="entr" presetSubtype="16" fill="hold" nodeType="afterEffect">
                                  <p:stCondLst>
                                    <p:cond delay="0"/>
                                  </p:stCondLst>
                                  <p:childTnLst>
                                    <p:set>
                                      <p:cBhvr>
                                        <p:cTn id="63" dur="500" fill="hold">
                                          <p:stCondLst>
                                            <p:cond delay="0"/>
                                          </p:stCondLst>
                                        </p:cTn>
                                        <p:tgtEl>
                                          <p:spTgt spid="52"/>
                                        </p:tgtEl>
                                        <p:attrNameLst>
                                          <p:attrName>style.visibility</p:attrName>
                                        </p:attrNameLst>
                                      </p:cBhvr>
                                      <p:to>
                                        <p:strVal val="visible"/>
                                      </p:to>
                                    </p:set>
                                    <p:animEffect transition="in" filter="box(in)">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1" animBg="1"/>
      <p:bldP spid="5" grpId="2" bldLvl="0" animBg="1"/>
      <p:bldP spid="7" grpId="1" animBg="1"/>
      <p:bldP spid="7" grpId="2" bldLvl="0" animBg="1"/>
      <p:bldP spid="10" grpId="1" animBg="1"/>
      <p:bldP spid="10" grpId="2" bldLvl="0" animBg="1"/>
      <p:bldP spid="12" grpId="1" animBg="1"/>
      <p:bldP spid="12" grpId="2" bldLvl="0" animBg="1"/>
    </p:bldLst>
  </p:timing>
</p:sld>
</file>

<file path=ppt/tags/tag1.xml><?xml version="1.0" encoding="utf-8"?>
<p:tagLst xmlns:p="http://schemas.openxmlformats.org/presentationml/2006/main">
  <p:tag name="KSO_WM_UNIT_ID" val="diagram19882022_1*l_h_a*1_1_1"/>
  <p:tag name="KSO_WM_TEMPLATE_INDEX" val="19882022"/>
  <p:tag name="KSO_WM_TAG_VERSION" val="2.0"/>
  <p:tag name="KSO_WM_DIAGRAM_GROUP_CODE" val="l1-1"/>
  <p:tag name="KSO_WM_DIAGRAM_VIRTUALLY_FRAME" val="{&quot;height&quot;:432.35,&quot;left&quot;:351.85,&quot;top&quot;:58.7,&quot;width&quot;:608.15}"/>
</p:tagLst>
</file>

<file path=ppt/tags/tag10.xml><?xml version="1.0" encoding="utf-8"?>
<p:tagLst xmlns:p="http://schemas.openxmlformats.org/presentationml/2006/main">
  <p:tag name="KSO_WM_DIAGRAM_VIRTUALLY_FRAME" val="{&quot;height&quot;:432.35,&quot;left&quot;:351.85,&quot;top&quot;:58.7,&quot;width&quot;:608.15}"/>
</p:tagLst>
</file>

<file path=ppt/tags/tag11.xml><?xml version="1.0" encoding="utf-8"?>
<p:tagLst xmlns:p="http://schemas.openxmlformats.org/presentationml/2006/main">
  <p:tag name="KSO_WM_UNIT_TYPE" val="l_h_x"/>
  <p:tag name="KSO_WM_UNIT_INDEX" val="1_1_1"/>
  <p:tag name="KSO_WM_UNIT_ID" val="diagram19882022_1*l_h_x*1_1_1"/>
  <p:tag name="KSO_WM_TEMPLATE_INDEX" val="19882022"/>
  <p:tag name="KSO_WM_TAG_VERSION" val="2.0"/>
  <p:tag name="KSO_WM_DIAGRAM_GROUP_CODE" val="l1-1"/>
  <p:tag name="KSO_WM_DIAGRAM_VIRTUALLY_FRAME" val="{&quot;height&quot;:432.35,&quot;left&quot;:351.85,&quot;top&quot;:58.7,&quot;width&quot;:608.15}"/>
</p:tagLst>
</file>

<file path=ppt/tags/tag12.xml><?xml version="1.0" encoding="utf-8"?>
<p:tagLst xmlns:p="http://schemas.openxmlformats.org/presentationml/2006/main">
  <p:tag name="KSO_WM_UNIT_TYPE" val="l_h_i"/>
  <p:tag name="KSO_WM_UNIT_INDEX" val="1_1_1"/>
  <p:tag name="KSO_WM_UNIT_ID" val="diagram19882022_1*l_h_i*1_1_1"/>
  <p:tag name="KSO_WM_TEMPLATE_INDEX" val="19882022"/>
  <p:tag name="KSO_WM_TAG_VERSION" val="2.0"/>
  <p:tag name="KSO_WM_DIAGRAM_GROUP_CODE" val="l1-1"/>
  <p:tag name="KSO_WM_UNIT_SUBTYPE" val="d"/>
  <p:tag name="KSO_WM_DIAGRAM_VIRTUALLY_FRAME" val="{&quot;height&quot;:432.35,&quot;left&quot;:351.85,&quot;top&quot;:58.7,&quot;width&quot;:608.15}"/>
</p:tagLst>
</file>

<file path=ppt/tags/tag13.xml><?xml version="1.0" encoding="utf-8"?>
<p:tagLst xmlns:p="http://schemas.openxmlformats.org/presentationml/2006/main">
  <p:tag name="KSO_WM_UNIT_ID" val="diagram19882022_1*l_h_a*1_1_1"/>
  <p:tag name="KSO_WM_TEMPLATE_INDEX" val="19882022"/>
  <p:tag name="KSO_WM_TAG_VERSION" val="2.0"/>
  <p:tag name="KSO_WM_DIAGRAM_GROUP_CODE" val="l1-1"/>
  <p:tag name="KSO_WM_DIAGRAM_VIRTUALLY_FRAME" val="{&quot;height&quot;:432.35,&quot;left&quot;:351.85,&quot;top&quot;:58.7,&quot;width&quot;:608.15}"/>
</p:tagLst>
</file>

<file path=ppt/tags/tag14.xml><?xml version="1.0" encoding="utf-8"?>
<p:tagLst xmlns:p="http://schemas.openxmlformats.org/presentationml/2006/main">
  <p:tag name="KSO_WM_DIAGRAM_VIRTUALLY_FRAME" val="{&quot;height&quot;:432.35,&quot;left&quot;:351.85,&quot;top&quot;:58.7,&quot;width&quot;:608.15}"/>
</p:tagLst>
</file>

<file path=ppt/tags/tag15.xml><?xml version="1.0" encoding="utf-8"?>
<p:tagLst xmlns:p="http://schemas.openxmlformats.org/presentationml/2006/main">
  <p:tag name="KSO_WM_UNIT_TYPE" val="l_h_x"/>
  <p:tag name="KSO_WM_UNIT_INDEX" val="1_1_1"/>
  <p:tag name="KSO_WM_UNIT_ID" val="diagram19882022_1*l_h_x*1_1_1"/>
  <p:tag name="KSO_WM_TEMPLATE_INDEX" val="19882022"/>
  <p:tag name="KSO_WM_TAG_VERSION" val="2.0"/>
  <p:tag name="KSO_WM_DIAGRAM_GROUP_CODE" val="l1-1"/>
  <p:tag name="KSO_WM_DIAGRAM_VIRTUALLY_FRAME" val="{&quot;height&quot;:432.35,&quot;left&quot;:351.85,&quot;top&quot;:58.7,&quot;width&quot;:608.15}"/>
</p:tagLst>
</file>

<file path=ppt/tags/tag16.xml><?xml version="1.0" encoding="utf-8"?>
<p:tagLst xmlns:p="http://schemas.openxmlformats.org/presentationml/2006/main">
  <p:tag name="KSO_WM_UNIT_TYPE" val="l_h_i"/>
  <p:tag name="KSO_WM_UNIT_INDEX" val="1_1_1"/>
  <p:tag name="KSO_WM_UNIT_ID" val="diagram19882022_1*l_h_i*1_1_1"/>
  <p:tag name="KSO_WM_TEMPLATE_INDEX" val="19882022"/>
  <p:tag name="KSO_WM_TAG_VERSION" val="2.0"/>
  <p:tag name="KSO_WM_DIAGRAM_GROUP_CODE" val="l1-1"/>
  <p:tag name="KSO_WM_UNIT_SUBTYPE" val="d"/>
  <p:tag name="KSO_WM_DIAGRAM_VIRTUALLY_FRAME" val="{&quot;height&quot;:432.35,&quot;left&quot;:351.85,&quot;top&quot;:58.7,&quot;width&quot;:608.15}"/>
</p:tagLst>
</file>

<file path=ppt/tags/tag17.xml><?xml version="1.0" encoding="utf-8"?>
<p:tagLst xmlns:p="http://schemas.openxmlformats.org/presentationml/2006/main">
  <p:tag name="KSO_WM_UNIT_ID" val="diagram19882022_1*l_h_a*1_1_1"/>
  <p:tag name="KSO_WM_TEMPLATE_INDEX" val="19882022"/>
  <p:tag name="KSO_WM_TAG_VERSION" val="2.0"/>
  <p:tag name="KSO_WM_DIAGRAM_GROUP_CODE" val="l1-1"/>
  <p:tag name="KSO_WM_DIAGRAM_VIRTUALLY_FRAME" val="{&quot;height&quot;:432.35,&quot;left&quot;:351.85,&quot;top&quot;:58.7,&quot;width&quot;:608.15}"/>
</p:tagLst>
</file>

<file path=ppt/tags/tag18.xml><?xml version="1.0" encoding="utf-8"?>
<p:tagLst xmlns:p="http://schemas.openxmlformats.org/presentationml/2006/main">
  <p:tag name="KSO_WM_DIAGRAM_VIRTUALLY_FRAME" val="{&quot;height&quot;:432.35,&quot;left&quot;:351.85,&quot;top&quot;:58.7,&quot;width&quot;:608.15}"/>
</p:tagLst>
</file>

<file path=ppt/tags/tag19.xml><?xml version="1.0" encoding="utf-8"?>
<p:tagLst xmlns:p="http://schemas.openxmlformats.org/presentationml/2006/main">
  <p:tag name="KSO_WM_UNIT_TYPE" val="l_h_x"/>
  <p:tag name="KSO_WM_UNIT_INDEX" val="1_1_1"/>
  <p:tag name="KSO_WM_UNIT_ID" val="diagram19882022_1*l_h_x*1_1_1"/>
  <p:tag name="KSO_WM_TEMPLATE_INDEX" val="19882022"/>
  <p:tag name="KSO_WM_TAG_VERSION" val="2.0"/>
  <p:tag name="KSO_WM_DIAGRAM_GROUP_CODE" val="l1-1"/>
  <p:tag name="KSO_WM_DIAGRAM_VIRTUALLY_FRAME" val="{&quot;height&quot;:432.35,&quot;left&quot;:351.85,&quot;top&quot;:58.7,&quot;width&quot;:608.15}"/>
</p:tagLst>
</file>

<file path=ppt/tags/tag2.xml><?xml version="1.0" encoding="utf-8"?>
<p:tagLst xmlns:p="http://schemas.openxmlformats.org/presentationml/2006/main">
  <p:tag name="KSO_WM_DIAGRAM_VIRTUALLY_FRAME" val="{&quot;height&quot;:432.35,&quot;left&quot;:351.85,&quot;top&quot;:58.7,&quot;width&quot;:608.15}"/>
</p:tagLst>
</file>

<file path=ppt/tags/tag20.xml><?xml version="1.0" encoding="utf-8"?>
<p:tagLst xmlns:p="http://schemas.openxmlformats.org/presentationml/2006/main">
  <p:tag name="KSO_WM_UNIT_TYPE" val="l_h_i"/>
  <p:tag name="KSO_WM_UNIT_INDEX" val="1_1_1"/>
  <p:tag name="KSO_WM_UNIT_ID" val="diagram19882022_1*l_h_i*1_1_1"/>
  <p:tag name="KSO_WM_TEMPLATE_INDEX" val="19882022"/>
  <p:tag name="KSO_WM_TAG_VERSION" val="2.0"/>
  <p:tag name="KSO_WM_DIAGRAM_GROUP_CODE" val="l1-1"/>
  <p:tag name="KSO_WM_UNIT_SUBTYPE" val="d"/>
  <p:tag name="KSO_WM_DIAGRAM_VIRTUALLY_FRAME" val="{&quot;height&quot;:432.35,&quot;left&quot;:351.85,&quot;top&quot;:58.7,&quot;width&quot;:608.15}"/>
</p:tagLst>
</file>

<file path=ppt/tags/tag21.xml><?xml version="1.0" encoding="utf-8"?>
<p:tagLst xmlns:p="http://schemas.openxmlformats.org/presentationml/2006/main">
  <p:tag name="KSO_WM_DIAGRAM_VIRTUALLY_FRAME" val="{&quot;height&quot;:105.4,&quot;left&quot;:31.75,&quot;top&quot;:99.7,&quot;width&quot;:883.1}"/>
</p:tagLst>
</file>

<file path=ppt/tags/tag22.xml><?xml version="1.0" encoding="utf-8"?>
<p:tagLst xmlns:p="http://schemas.openxmlformats.org/presentationml/2006/main">
  <p:tag name="KSO_WM_DIAGRAM_VIRTUALLY_FRAME" val="{&quot;height&quot;:105.4,&quot;left&quot;:31.75,&quot;top&quot;:99.7,&quot;width&quot;:883.1}"/>
</p:tagLst>
</file>

<file path=ppt/tags/tag23.xml><?xml version="1.0" encoding="utf-8"?>
<p:tagLst xmlns:p="http://schemas.openxmlformats.org/presentationml/2006/main">
  <p:tag name="KSO_WM_DIAGRAM_VIRTUALLY_FRAME" val="{&quot;height&quot;:105.4,&quot;left&quot;:31.75,&quot;top&quot;:99.7,&quot;width&quot;:883.1}"/>
</p:tagLst>
</file>

<file path=ppt/tags/tag24.xml><?xml version="1.0" encoding="utf-8"?>
<p:tagLst xmlns:p="http://schemas.openxmlformats.org/presentationml/2006/main">
  <p:tag name="KSO_WM_DIAGRAM_VIRTUALLY_FRAME" val="{&quot;height&quot;:105.4,&quot;left&quot;:31.75,&quot;top&quot;:99.7,&quot;width&quot;:883.1}"/>
</p:tagLst>
</file>

<file path=ppt/tags/tag25.xml><?xml version="1.0" encoding="utf-8"?>
<p:tagLst xmlns:p="http://schemas.openxmlformats.org/presentationml/2006/main">
  <p:tag name="KSO_WM_DIAGRAM_VIRTUALLY_FRAME" val="{&quot;height&quot;:105.4,&quot;left&quot;:31.75,&quot;top&quot;:99.7,&quot;width&quot;:883.1}"/>
</p:tagLst>
</file>

<file path=ppt/tags/tag26.xml><?xml version="1.0" encoding="utf-8"?>
<p:tagLst xmlns:p="http://schemas.openxmlformats.org/presentationml/2006/main">
  <p:tag name="KSO_WM_DIAGRAM_VIRTUALLY_FRAME" val="{&quot;height&quot;:105.4,&quot;left&quot;:31.75,&quot;top&quot;:99.7,&quot;width&quot;:883.1}"/>
</p:tagLst>
</file>

<file path=ppt/tags/tag27.xml><?xml version="1.0" encoding="utf-8"?>
<p:tagLst xmlns:p="http://schemas.openxmlformats.org/presentationml/2006/main">
  <p:tag name="KSO_WM_DIAGRAM_VIRTUALLY_FRAME" val="{&quot;height&quot;:105.4,&quot;left&quot;:31.75,&quot;top&quot;:99.7,&quot;width&quot;:883.1}"/>
</p:tagLst>
</file>

<file path=ppt/tags/tag28.xml><?xml version="1.0" encoding="utf-8"?>
<p:tagLst xmlns:p="http://schemas.openxmlformats.org/presentationml/2006/main">
  <p:tag name="resource_record_key" val="{&quot;70&quot;:[3330807]}"/>
</p:tagLst>
</file>

<file path=ppt/tags/tag3.xml><?xml version="1.0" encoding="utf-8"?>
<p:tagLst xmlns:p="http://schemas.openxmlformats.org/presentationml/2006/main">
  <p:tag name="KSO_WM_UNIT_TYPE" val="l_h_x"/>
  <p:tag name="KSO_WM_UNIT_INDEX" val="1_1_1"/>
  <p:tag name="KSO_WM_UNIT_ID" val="diagram19882022_1*l_h_x*1_1_1"/>
  <p:tag name="KSO_WM_TEMPLATE_INDEX" val="19882022"/>
  <p:tag name="KSO_WM_TAG_VERSION" val="2.0"/>
  <p:tag name="KSO_WM_DIAGRAM_GROUP_CODE" val="l1-1"/>
  <p:tag name="KSO_WM_DIAGRAM_VIRTUALLY_FRAME" val="{&quot;height&quot;:432.35,&quot;left&quot;:351.85,&quot;top&quot;:58.7,&quot;width&quot;:608.15}"/>
</p:tagLst>
</file>

<file path=ppt/tags/tag4.xml><?xml version="1.0" encoding="utf-8"?>
<p:tagLst xmlns:p="http://schemas.openxmlformats.org/presentationml/2006/main">
  <p:tag name="KSO_WM_UNIT_TYPE" val="l_h_i"/>
  <p:tag name="KSO_WM_UNIT_INDEX" val="1_1_1"/>
  <p:tag name="KSO_WM_UNIT_ID" val="diagram19882022_1*l_h_i*1_1_1"/>
  <p:tag name="KSO_WM_TEMPLATE_INDEX" val="19882022"/>
  <p:tag name="KSO_WM_TAG_VERSION" val="2.0"/>
  <p:tag name="KSO_WM_DIAGRAM_GROUP_CODE" val="l1-1"/>
  <p:tag name="KSO_WM_UNIT_SUBTYPE" val="d"/>
  <p:tag name="KSO_WM_DIAGRAM_VIRTUALLY_FRAME" val="{&quot;height&quot;:432.35,&quot;left&quot;:351.85,&quot;top&quot;:58.7,&quot;width&quot;:608.15}"/>
</p:tagLst>
</file>

<file path=ppt/tags/tag5.xml><?xml version="1.0" encoding="utf-8"?>
<p:tagLst xmlns:p="http://schemas.openxmlformats.org/presentationml/2006/main">
  <p:tag name="KSO_WM_UNIT_ID" val="diagram19882022_1*l_h_a*1_1_1"/>
  <p:tag name="KSO_WM_TEMPLATE_INDEX" val="19882022"/>
  <p:tag name="KSO_WM_TAG_VERSION" val="2.0"/>
  <p:tag name="KSO_WM_DIAGRAM_GROUP_CODE" val="l1-1"/>
  <p:tag name="KSO_WM_DIAGRAM_VIRTUALLY_FRAME" val="{&quot;height&quot;:432.35,&quot;left&quot;:351.85,&quot;top&quot;:58.7,&quot;width&quot;:608.15}"/>
</p:tagLst>
</file>

<file path=ppt/tags/tag6.xml><?xml version="1.0" encoding="utf-8"?>
<p:tagLst xmlns:p="http://schemas.openxmlformats.org/presentationml/2006/main">
  <p:tag name="KSO_WM_DIAGRAM_VIRTUALLY_FRAME" val="{&quot;height&quot;:432.35,&quot;left&quot;:351.85,&quot;top&quot;:58.7,&quot;width&quot;:608.15}"/>
</p:tagLst>
</file>

<file path=ppt/tags/tag7.xml><?xml version="1.0" encoding="utf-8"?>
<p:tagLst xmlns:p="http://schemas.openxmlformats.org/presentationml/2006/main">
  <p:tag name="KSO_WM_UNIT_TYPE" val="l_h_x"/>
  <p:tag name="KSO_WM_UNIT_INDEX" val="1_1_1"/>
  <p:tag name="KSO_WM_UNIT_ID" val="diagram19882022_1*l_h_x*1_1_1"/>
  <p:tag name="KSO_WM_TEMPLATE_INDEX" val="19882022"/>
  <p:tag name="KSO_WM_TAG_VERSION" val="2.0"/>
  <p:tag name="KSO_WM_DIAGRAM_GROUP_CODE" val="l1-1"/>
  <p:tag name="KSO_WM_DIAGRAM_VIRTUALLY_FRAME" val="{&quot;height&quot;:432.35,&quot;left&quot;:351.85,&quot;top&quot;:58.7,&quot;width&quot;:608.15}"/>
</p:tagLst>
</file>

<file path=ppt/tags/tag8.xml><?xml version="1.0" encoding="utf-8"?>
<p:tagLst xmlns:p="http://schemas.openxmlformats.org/presentationml/2006/main">
  <p:tag name="KSO_WM_UNIT_TYPE" val="l_h_i"/>
  <p:tag name="KSO_WM_UNIT_INDEX" val="1_1_1"/>
  <p:tag name="KSO_WM_UNIT_ID" val="diagram19882022_1*l_h_i*1_1_1"/>
  <p:tag name="KSO_WM_TEMPLATE_INDEX" val="19882022"/>
  <p:tag name="KSO_WM_TAG_VERSION" val="2.0"/>
  <p:tag name="KSO_WM_DIAGRAM_GROUP_CODE" val="l1-1"/>
  <p:tag name="KSO_WM_UNIT_SUBTYPE" val="d"/>
  <p:tag name="KSO_WM_DIAGRAM_VIRTUALLY_FRAME" val="{&quot;height&quot;:432.35,&quot;left&quot;:351.85,&quot;top&quot;:58.7,&quot;width&quot;:608.15}"/>
</p:tagLst>
</file>

<file path=ppt/tags/tag9.xml><?xml version="1.0" encoding="utf-8"?>
<p:tagLst xmlns:p="http://schemas.openxmlformats.org/presentationml/2006/main">
  <p:tag name="KSO_WM_UNIT_ID" val="diagram19882022_1*l_h_a*1_1_1"/>
  <p:tag name="KSO_WM_TEMPLATE_INDEX" val="19882022"/>
  <p:tag name="KSO_WM_TAG_VERSION" val="2.0"/>
  <p:tag name="KSO_WM_DIAGRAM_GROUP_CODE" val="l1-1"/>
  <p:tag name="KSO_WM_DIAGRAM_VIRTUALLY_FRAME" val="{&quot;height&quot;:432.35,&quot;left&quot;:351.85,&quot;top&quot;:58.7,&quot;width&quot;:608.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9704</Words>
  <Application>WPS Presentation</Application>
  <PresentationFormat>宽屏</PresentationFormat>
  <Paragraphs>331</Paragraphs>
  <Slides>23</Slides>
  <Notes>1</Notes>
  <HiddenSlides>1</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23</vt:i4>
      </vt:variant>
    </vt:vector>
  </HeadingPairs>
  <TitlesOfParts>
    <vt:vector size="43" baseType="lpstr">
      <vt:lpstr>Arial</vt:lpstr>
      <vt:lpstr>宋体</vt:lpstr>
      <vt:lpstr>Wingdings</vt:lpstr>
      <vt:lpstr>思源黑体 CN Light</vt:lpstr>
      <vt:lpstr>Droid Sans Fallback</vt:lpstr>
      <vt:lpstr>Nimbus Roman No9 L</vt:lpstr>
      <vt:lpstr>Times New Roman</vt:lpstr>
      <vt:lpstr>思源宋体 CN Heavy</vt:lpstr>
      <vt:lpstr>微软雅黑</vt:lpstr>
      <vt:lpstr>宋体</vt:lpstr>
      <vt:lpstr>Arial Unicode MS</vt:lpstr>
      <vt:lpstr>等线 Light</vt:lpstr>
      <vt:lpstr>Comfortaa Light</vt:lpstr>
      <vt:lpstr>等线</vt:lpstr>
      <vt:lpstr>文鼎ＰＬ简中楷</vt:lpstr>
      <vt:lpstr>TeXGyreTermes-Regular</vt:lpstr>
      <vt:lpstr>txsys</vt:lpstr>
      <vt:lpstr>t1xtt</vt:lpstr>
      <vt:lpstr>Office 主题​​</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康帅Slide</dc:creator>
  <cp:lastModifiedBy>ubuntu</cp:lastModifiedBy>
  <cp:revision>369</cp:revision>
  <dcterms:created xsi:type="dcterms:W3CDTF">2026-03-02T07:10:55Z</dcterms:created>
  <dcterms:modified xsi:type="dcterms:W3CDTF">2026-03-02T07:10:55Z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1033-11.1.0.11723</vt:lpwstr>
  </property>
  <property fmtid="{D5CDD505-2E9C-101B-9397-08002B2CF9AE}" pid="3" name="KSOTemplateUUID">
    <vt:lpwstr>v1.0_mb_t2CUScR6F1jgOs0Pn73REw==</vt:lpwstr>
  </property>
  <property fmtid="{D5CDD505-2E9C-101B-9397-08002B2CF9AE}" pid="4" name="ICV">
    <vt:lpwstr>FF4B423C34674822B7A0576B3EB4ACE1_13</vt:lpwstr>
  </property>
</Properties>
</file>